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315" r:id="rId4"/>
    <p:sldId id="319" r:id="rId5"/>
    <p:sldId id="320" r:id="rId6"/>
    <p:sldId id="321" r:id="rId7"/>
    <p:sldId id="322" r:id="rId8"/>
    <p:sldId id="329" r:id="rId9"/>
    <p:sldId id="335" r:id="rId10"/>
    <p:sldId id="308" r:id="rId11"/>
    <p:sldId id="331" r:id="rId12"/>
    <p:sldId id="330" r:id="rId13"/>
    <p:sldId id="325" r:id="rId14"/>
    <p:sldId id="326" r:id="rId15"/>
    <p:sldId id="324" r:id="rId16"/>
    <p:sldId id="328" r:id="rId17"/>
    <p:sldId id="333" r:id="rId18"/>
    <p:sldId id="334" r:id="rId19"/>
    <p:sldId id="327" r:id="rId20"/>
    <p:sldId id="280" r:id="rId21"/>
    <p:sldId id="332" r:id="rId22"/>
    <p:sldId id="307" r:id="rId23"/>
  </p:sldIdLst>
  <p:sldSz cx="12192000" cy="6858000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4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年齢階層別人口推移!$C$2</c:f>
              <c:strCache>
                <c:ptCount val="1"/>
                <c:pt idx="0">
                  <c:v>年齢不詳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年齢階層別人口推移!$B$3:$B$10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</c:numCache>
            </c:numRef>
          </c:cat>
          <c:val>
            <c:numRef>
              <c:f>年齢階層別人口推移!$C$3:$C$10</c:f>
              <c:numCache>
                <c:formatCode>#,##0_);[Red]\(#,##0\)</c:formatCode>
                <c:ptCount val="8"/>
                <c:pt idx="0">
                  <c:v>0</c:v>
                </c:pt>
                <c:pt idx="1">
                  <c:v>28</c:v>
                </c:pt>
                <c:pt idx="2">
                  <c:v>0</c:v>
                </c:pt>
                <c:pt idx="3">
                  <c:v>3</c:v>
                </c:pt>
                <c:pt idx="4">
                  <c:v>68</c:v>
                </c:pt>
                <c:pt idx="5">
                  <c:v>278</c:v>
                </c:pt>
                <c:pt idx="6">
                  <c:v>652</c:v>
                </c:pt>
                <c:pt idx="7">
                  <c:v>1470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E-4F3A-96B1-61E1F6303C13}"/>
            </c:ext>
          </c:extLst>
        </c:ser>
        <c:ser>
          <c:idx val="1"/>
          <c:order val="1"/>
          <c:tx>
            <c:strRef>
              <c:f>年齢階層別人口推移!$E$2</c:f>
              <c:strCache>
                <c:ptCount val="1"/>
                <c:pt idx="0">
                  <c:v>年少人口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年齢階層別人口推移!$B$3:$B$10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</c:numCache>
            </c:numRef>
          </c:cat>
          <c:val>
            <c:numRef>
              <c:f>年齢階層別人口推移!$E$3:$E$10</c:f>
              <c:numCache>
                <c:formatCode>#,##0_);[Red]\(#,##0\)</c:formatCode>
                <c:ptCount val="8"/>
                <c:pt idx="0">
                  <c:v>22462</c:v>
                </c:pt>
                <c:pt idx="1">
                  <c:v>20122</c:v>
                </c:pt>
                <c:pt idx="2">
                  <c:v>17881</c:v>
                </c:pt>
                <c:pt idx="3">
                  <c:v>16865</c:v>
                </c:pt>
                <c:pt idx="4">
                  <c:v>15875</c:v>
                </c:pt>
                <c:pt idx="5">
                  <c:v>15072</c:v>
                </c:pt>
                <c:pt idx="6">
                  <c:v>14217</c:v>
                </c:pt>
                <c:pt idx="7">
                  <c:v>13054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E-4F3A-96B1-61E1F6303C13}"/>
            </c:ext>
          </c:extLst>
        </c:ser>
        <c:ser>
          <c:idx val="2"/>
          <c:order val="2"/>
          <c:tx>
            <c:strRef>
              <c:f>年齢階層別人口推移!$G$2</c:f>
              <c:strCache>
                <c:ptCount val="1"/>
                <c:pt idx="0">
                  <c:v>生産年齢人口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年齢階層別人口推移!$B$3:$B$10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</c:numCache>
            </c:numRef>
          </c:cat>
          <c:val>
            <c:numRef>
              <c:f>年齢階層別人口推移!$G$3:$G$10</c:f>
              <c:numCache>
                <c:formatCode>#,##0_);[Red]\(#,##0\)</c:formatCode>
                <c:ptCount val="8"/>
                <c:pt idx="0">
                  <c:v>68438</c:v>
                </c:pt>
                <c:pt idx="1">
                  <c:v>74456</c:v>
                </c:pt>
                <c:pt idx="2">
                  <c:v>76307</c:v>
                </c:pt>
                <c:pt idx="3">
                  <c:v>76268</c:v>
                </c:pt>
                <c:pt idx="4">
                  <c:v>74879</c:v>
                </c:pt>
                <c:pt idx="5">
                  <c:v>71046</c:v>
                </c:pt>
                <c:pt idx="6">
                  <c:v>65811</c:v>
                </c:pt>
                <c:pt idx="7">
                  <c:v>61582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E-4F3A-96B1-61E1F6303C13}"/>
            </c:ext>
          </c:extLst>
        </c:ser>
        <c:ser>
          <c:idx val="3"/>
          <c:order val="3"/>
          <c:tx>
            <c:strRef>
              <c:f>年齢階層別人口推移!$I$2</c:f>
              <c:strCache>
                <c:ptCount val="1"/>
                <c:pt idx="0">
                  <c:v>老年人口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年齢階層別人口推移!$B$3:$B$10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</c:numCache>
            </c:numRef>
          </c:cat>
          <c:val>
            <c:numRef>
              <c:f>年齢階層別人口推移!$I$3:$I$10</c:f>
              <c:numCache>
                <c:formatCode>#,##0_);[Red]\(#,##0\)</c:formatCode>
                <c:ptCount val="8"/>
                <c:pt idx="0">
                  <c:v>8700</c:v>
                </c:pt>
                <c:pt idx="1">
                  <c:v>10812</c:v>
                </c:pt>
                <c:pt idx="2">
                  <c:v>13702</c:v>
                </c:pt>
                <c:pt idx="3">
                  <c:v>17383</c:v>
                </c:pt>
                <c:pt idx="4">
                  <c:v>21419</c:v>
                </c:pt>
                <c:pt idx="5">
                  <c:v>25442</c:v>
                </c:pt>
                <c:pt idx="6">
                  <c:v>29366</c:v>
                </c:pt>
                <c:pt idx="7">
                  <c:v>31677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E-4F3A-96B1-61E1F6303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420887536"/>
        <c:axId val="420888320"/>
      </c:barChart>
      <c:lineChart>
        <c:grouping val="standard"/>
        <c:varyColors val="0"/>
        <c:ser>
          <c:idx val="4"/>
          <c:order val="4"/>
          <c:tx>
            <c:strRef>
              <c:f>年齢階層別人口推移!$K$2</c:f>
              <c:strCache>
                <c:ptCount val="1"/>
                <c:pt idx="0">
                  <c:v>合計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550719621585787E-2"/>
                  <c:y val="-4.16665562703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CE-4F3A-96B1-61E1F6303C13}"/>
                </c:ext>
              </c:extLst>
            </c:dLbl>
            <c:dLbl>
              <c:idx val="1"/>
              <c:layout>
                <c:manualLayout>
                  <c:x val="-4.8992722063588248E-2"/>
                  <c:y val="-3.198391481289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CE-4F3A-96B1-61E1F6303C13}"/>
                </c:ext>
              </c:extLst>
            </c:dLbl>
            <c:dLbl>
              <c:idx val="2"/>
              <c:layout>
                <c:manualLayout>
                  <c:x val="-5.5219828290694432E-2"/>
                  <c:y val="-3.703719649840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CE-4F3A-96B1-61E1F6303C13}"/>
                </c:ext>
              </c:extLst>
            </c:dLbl>
            <c:dLbl>
              <c:idx val="3"/>
              <c:layout>
                <c:manualLayout>
                  <c:x val="-5.3205080134214079E-2"/>
                  <c:y val="-3.661360577381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CE-4F3A-96B1-61E1F6303C13}"/>
                </c:ext>
              </c:extLst>
            </c:dLbl>
            <c:dLbl>
              <c:idx val="4"/>
              <c:layout>
                <c:manualLayout>
                  <c:x val="-4.8321075250209199E-2"/>
                  <c:y val="-3.703719649840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CE-4F3A-96B1-61E1F6303C13}"/>
                </c:ext>
              </c:extLst>
            </c:dLbl>
            <c:dLbl>
              <c:idx val="5"/>
              <c:layout>
                <c:manualLayout>
                  <c:x val="-4.444444444444444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CE-4F3A-96B1-61E1F6303C13}"/>
                </c:ext>
              </c:extLst>
            </c:dLbl>
            <c:dLbl>
              <c:idx val="6"/>
              <c:layout>
                <c:manualLayout>
                  <c:x val="-4.3437070366204311E-2"/>
                  <c:y val="-3.325435579766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CE-4F3A-96B1-61E1F6303C13}"/>
                </c:ext>
              </c:extLst>
            </c:dLbl>
            <c:dLbl>
              <c:idx val="7"/>
              <c:layout>
                <c:manualLayout>
                  <c:x val="-2.1550575408843305E-2"/>
                  <c:y val="-2.7777814576554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CE-4F3A-96B1-61E1F6303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年齢階層別人口推移!$B$3:$B$10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</c:numCache>
            </c:numRef>
          </c:cat>
          <c:val>
            <c:numRef>
              <c:f>年齢階層別人口推移!$K$3:$K$10</c:f>
              <c:numCache>
                <c:formatCode>#,##0_);[Red]\(#,##0\)</c:formatCode>
                <c:ptCount val="8"/>
                <c:pt idx="0">
                  <c:v>99600</c:v>
                </c:pt>
                <c:pt idx="1">
                  <c:v>105418</c:v>
                </c:pt>
                <c:pt idx="2">
                  <c:v>107890</c:v>
                </c:pt>
                <c:pt idx="3">
                  <c:v>110519</c:v>
                </c:pt>
                <c:pt idx="4">
                  <c:v>112241</c:v>
                </c:pt>
                <c:pt idx="5">
                  <c:v>111838</c:v>
                </c:pt>
                <c:pt idx="6">
                  <c:v>110046</c:v>
                </c:pt>
                <c:pt idx="7">
                  <c:v>107783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FCE-4F3A-96B1-61E1F6303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887536"/>
        <c:axId val="420888320"/>
      </c:lineChart>
      <c:catAx>
        <c:axId val="42088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0888320"/>
        <c:crosses val="autoZero"/>
        <c:auto val="1"/>
        <c:lblAlgn val="ctr"/>
        <c:lblOffset val="100"/>
        <c:noMultiLvlLbl val="0"/>
      </c:catAx>
      <c:valAx>
        <c:axId val="42088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088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7468770545694"/>
          <c:y val="0.16937565104166666"/>
          <c:w val="0.50377892833662075"/>
          <c:h val="0.66514561631944458"/>
        </c:manualLayout>
      </c:layout>
      <c:pieChart>
        <c:varyColors val="1"/>
        <c:ser>
          <c:idx val="0"/>
          <c:order val="0"/>
          <c:tx>
            <c:strRef>
              <c:f>'転入（20～39歳）'!$B$1</c:f>
              <c:strCache>
                <c:ptCount val="1"/>
                <c:pt idx="0">
                  <c:v>転入者数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4C-4473-8013-97AB700D08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4C-4473-8013-97AB700D0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4C-4473-8013-97AB700D0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4C-4473-8013-97AB700D0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4C-4473-8013-97AB700D08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4C-4473-8013-97AB700D08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4C-4473-8013-97AB700D08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4C-4473-8013-97AB700D08DE}"/>
              </c:ext>
            </c:extLst>
          </c:dPt>
          <c:dLbls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1025845609699"/>
                      <c:h val="9.72858055728967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F4C-4473-8013-97AB700D08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'転入（20～39歳）'!$A$2:$A$9</c:f>
              <c:strCache>
                <c:ptCount val="8"/>
                <c:pt idx="0">
                  <c:v>静岡県</c:v>
                </c:pt>
                <c:pt idx="1">
                  <c:v>東京都</c:v>
                </c:pt>
                <c:pt idx="2">
                  <c:v>神奈川県</c:v>
                </c:pt>
                <c:pt idx="3">
                  <c:v>愛知県</c:v>
                </c:pt>
                <c:pt idx="4">
                  <c:v>千葉県</c:v>
                </c:pt>
                <c:pt idx="5">
                  <c:v>埼玉県</c:v>
                </c:pt>
                <c:pt idx="6">
                  <c:v>大阪府</c:v>
                </c:pt>
                <c:pt idx="7">
                  <c:v>その他</c:v>
                </c:pt>
              </c:strCache>
            </c:strRef>
          </c:cat>
          <c:val>
            <c:numRef>
              <c:f>'転入（20～39歳）'!$B$2:$B$9</c:f>
              <c:numCache>
                <c:formatCode>#,##0_);[Red]\(#,##0\)</c:formatCode>
                <c:ptCount val="8"/>
                <c:pt idx="0">
                  <c:v>3136</c:v>
                </c:pt>
                <c:pt idx="1">
                  <c:v>575</c:v>
                </c:pt>
                <c:pt idx="2">
                  <c:v>415</c:v>
                </c:pt>
                <c:pt idx="3">
                  <c:v>251</c:v>
                </c:pt>
                <c:pt idx="4">
                  <c:v>176</c:v>
                </c:pt>
                <c:pt idx="5">
                  <c:v>155</c:v>
                </c:pt>
                <c:pt idx="6">
                  <c:v>84</c:v>
                </c:pt>
                <c:pt idx="7">
                  <c:v>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F4C-4473-8013-97AB700D0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0978835978836"/>
          <c:y val="0.17250499131944441"/>
          <c:w val="0.5006421422831131"/>
          <c:h val="0.6547437203351214"/>
        </c:manualLayout>
      </c:layout>
      <c:pieChart>
        <c:varyColors val="1"/>
        <c:ser>
          <c:idx val="0"/>
          <c:order val="0"/>
          <c:tx>
            <c:strRef>
              <c:f>'転出（20～39歳） '!$K$7</c:f>
              <c:strCache>
                <c:ptCount val="1"/>
                <c:pt idx="0">
                  <c:v>転出者数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A-4B90-8A98-F2D46801C3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A-4B90-8A98-F2D46801C3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7A-4B90-8A98-F2D46801C3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7A-4B90-8A98-F2D46801C3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7A-4B90-8A98-F2D46801C3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7A-4B90-8A98-F2D46801C3B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7A-4B90-8A98-F2D46801C3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7A-4B90-8A98-F2D46801C3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'転出（20～39歳） '!$J$8:$J$15</c:f>
              <c:strCache>
                <c:ptCount val="8"/>
                <c:pt idx="0">
                  <c:v>静岡県</c:v>
                </c:pt>
                <c:pt idx="1">
                  <c:v>東京都</c:v>
                </c:pt>
                <c:pt idx="2">
                  <c:v>神奈川県</c:v>
                </c:pt>
                <c:pt idx="3">
                  <c:v>愛知県</c:v>
                </c:pt>
                <c:pt idx="4">
                  <c:v>千葉県</c:v>
                </c:pt>
                <c:pt idx="5">
                  <c:v>埼玉県</c:v>
                </c:pt>
                <c:pt idx="6">
                  <c:v>大阪府</c:v>
                </c:pt>
                <c:pt idx="7">
                  <c:v>その他</c:v>
                </c:pt>
              </c:strCache>
            </c:strRef>
          </c:cat>
          <c:val>
            <c:numRef>
              <c:f>'転出（20～39歳） '!$K$8:$K$15</c:f>
              <c:numCache>
                <c:formatCode>#,##0_);[Red]\(#,##0\)</c:formatCode>
                <c:ptCount val="8"/>
                <c:pt idx="0">
                  <c:v>2829</c:v>
                </c:pt>
                <c:pt idx="1">
                  <c:v>875</c:v>
                </c:pt>
                <c:pt idx="2">
                  <c:v>716</c:v>
                </c:pt>
                <c:pt idx="3">
                  <c:v>262</c:v>
                </c:pt>
                <c:pt idx="4">
                  <c:v>228</c:v>
                </c:pt>
                <c:pt idx="5">
                  <c:v>174</c:v>
                </c:pt>
                <c:pt idx="6">
                  <c:v>93</c:v>
                </c:pt>
                <c:pt idx="7">
                  <c:v>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D7A-4B90-8A98-F2D46801C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70767973856212"/>
          <c:y val="0.16513823784722223"/>
          <c:w val="0.50291535433070866"/>
          <c:h val="0.6658995003427487"/>
        </c:manualLayout>
      </c:layout>
      <c:pieChart>
        <c:varyColors val="1"/>
        <c:ser>
          <c:idx val="0"/>
          <c:order val="0"/>
          <c:tx>
            <c:strRef>
              <c:f>'転出（20～39歳） '!$N$7</c:f>
              <c:strCache>
                <c:ptCount val="1"/>
                <c:pt idx="0">
                  <c:v>転出者数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B4-42DD-9559-C54C2374B7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B4-42DD-9559-C54C2374B7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B4-42DD-9559-C54C2374B7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B4-42DD-9559-C54C2374B7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B4-42DD-9559-C54C2374B7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B4-42DD-9559-C54C2374B7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B4-42DD-9559-C54C2374B77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B4-42DD-9559-C54C2374B77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B4-42DD-9559-C54C2374B77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2B4-42DD-9559-C54C2374B7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'転出（20～39歳） '!$M$8:$M$17</c:f>
              <c:strCache>
                <c:ptCount val="10"/>
                <c:pt idx="0">
                  <c:v>沼津市</c:v>
                </c:pt>
                <c:pt idx="1">
                  <c:v>静岡市</c:v>
                </c:pt>
                <c:pt idx="2">
                  <c:v>長泉町</c:v>
                </c:pt>
                <c:pt idx="3">
                  <c:v>函南町</c:v>
                </c:pt>
                <c:pt idx="4">
                  <c:v>清水町</c:v>
                </c:pt>
                <c:pt idx="5">
                  <c:v>裾野市</c:v>
                </c:pt>
                <c:pt idx="6">
                  <c:v>伊豆の国市</c:v>
                </c:pt>
                <c:pt idx="7">
                  <c:v>富士市</c:v>
                </c:pt>
                <c:pt idx="8">
                  <c:v>浜松市</c:v>
                </c:pt>
                <c:pt idx="9">
                  <c:v>その他</c:v>
                </c:pt>
              </c:strCache>
            </c:strRef>
          </c:cat>
          <c:val>
            <c:numRef>
              <c:f>'転出（20～39歳） '!$N$8:$N$17</c:f>
              <c:numCache>
                <c:formatCode>General</c:formatCode>
                <c:ptCount val="10"/>
                <c:pt idx="0">
                  <c:v>411</c:v>
                </c:pt>
                <c:pt idx="1">
                  <c:v>353</c:v>
                </c:pt>
                <c:pt idx="2">
                  <c:v>350</c:v>
                </c:pt>
                <c:pt idx="3">
                  <c:v>306</c:v>
                </c:pt>
                <c:pt idx="4">
                  <c:v>280</c:v>
                </c:pt>
                <c:pt idx="5">
                  <c:v>207</c:v>
                </c:pt>
                <c:pt idx="6">
                  <c:v>188</c:v>
                </c:pt>
                <c:pt idx="7">
                  <c:v>158</c:v>
                </c:pt>
                <c:pt idx="8">
                  <c:v>146</c:v>
                </c:pt>
                <c:pt idx="9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2B4-42DD-9559-C54C2374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3697089947089"/>
          <c:y val="0.1832328559027778"/>
          <c:w val="0.48413151958261313"/>
          <c:h val="0.639692776584663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転出者数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D-4CF2-80BC-D5508631C3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D-4CF2-80BC-D5508631C3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3D-4CF2-80BC-D5508631C3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3D-4CF2-80BC-D5508631C3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3D-4CF2-80BC-D5508631C3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3D-4CF2-80BC-D5508631C3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3D-4CF2-80BC-D5508631C3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3D-4CF2-80BC-D5508631C3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3D-4CF2-80BC-D5508631C3D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8C-403F-B3AE-3573158E429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8C-403F-B3AE-3573158E429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68C-403F-B3AE-3573158E429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68C-403F-B3AE-3573158E429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68C-403F-B3AE-3573158E429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68C-403F-B3AE-3573158E429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1FCAD340-87C7-4611-A70A-EB7A7BA69339}" type="CATEGORYNAME">
                      <a:rPr lang="ja-JP" alt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[分類名]</a:t>
                    </a:fld>
                    <a:r>
                      <a:rPr lang="en-US" altLang="ja-JP" sz="14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, </a:t>
                    </a:r>
                    <a:fld id="{0B55030F-673B-4558-B97E-CDA325457BC5}" type="VALUE">
                      <a:rPr lang="en-US" altLang="ja-JP" sz="1400" b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[値]</a:t>
                    </a:fld>
                    <a:endParaRPr lang="en-US" altLang="ja-JP" sz="1400" b="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3D-4CF2-80BC-D5508631C3D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506177-BFA7-4767-B7EF-CE223EC11290}" type="CATEGORYNAME">
                      <a:rPr lang="ja-JP" alt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/>
                      </a:pPr>
                      <a:t>[分類名]</a:t>
                    </a:fld>
                    <a:r>
                      <a:rPr lang="en-US" altLang="ja-JP" sz="14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, </a:t>
                    </a:r>
                    <a:fld id="{E592D17C-BF03-4D71-94E3-CB0BBF7769CD}" type="VALUE">
                      <a:rPr lang="en-US" altLang="ja-JP" sz="1400" b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/>
                      </a:pPr>
                      <a:t>[値]</a:t>
                    </a:fld>
                    <a:endParaRPr lang="en-US" altLang="ja-JP" sz="1400" b="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3D-4CF2-80BC-D5508631C3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9FECA3E-F445-4694-B430-B20F420F3C75}" type="CATEGORYNAME">
                      <a:rPr lang="ja-JP" alt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[分類名]</a:t>
                    </a:fld>
                    <a:r>
                      <a:rPr lang="en-US" altLang="ja-JP" sz="14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, </a:t>
                    </a:r>
                    <a:fld id="{776D014C-6222-496E-ABA0-0E0D800F31A9}" type="VALUE">
                      <a:rPr lang="en-US" altLang="ja-JP" sz="1400" b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[値]</a:t>
                    </a:fld>
                    <a:endParaRPr lang="en-US" altLang="ja-JP" sz="1400" b="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3D-4CF2-80BC-D5508631C3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170998E-53B6-4EF4-8BC8-CCA57336E39D}" type="CATEGORYNAME">
                      <a:rPr lang="ja-JP" alt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[分類名]</a:t>
                    </a:fld>
                    <a:r>
                      <a:rPr lang="en-US" altLang="ja-JP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, </a:t>
                    </a:r>
                    <a:fld id="{90A402B0-12AE-49C3-8F04-50AD34F5B33C}" type="VALUE">
                      <a:rPr lang="en-US" altLang="ja-JP" sz="14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[値]</a:t>
                    </a:fld>
                    <a:endParaRPr lang="en-US" altLang="ja-JP" sz="14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3D-4CF2-80BC-D5508631C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静岡県</c:v>
                </c:pt>
                <c:pt idx="1">
                  <c:v>東京都</c:v>
                </c:pt>
                <c:pt idx="2">
                  <c:v>神奈川県</c:v>
                </c:pt>
                <c:pt idx="3">
                  <c:v>千葉県</c:v>
                </c:pt>
                <c:pt idx="4">
                  <c:v>埼玉県</c:v>
                </c:pt>
                <c:pt idx="5">
                  <c:v>愛知県</c:v>
                </c:pt>
                <c:pt idx="6">
                  <c:v>北海道</c:v>
                </c:pt>
                <c:pt idx="7">
                  <c:v>大阪府</c:v>
                </c:pt>
                <c:pt idx="8">
                  <c:v>山梨県</c:v>
                </c:pt>
                <c:pt idx="9">
                  <c:v>京都府</c:v>
                </c:pt>
                <c:pt idx="10">
                  <c:v>長野県</c:v>
                </c:pt>
                <c:pt idx="11">
                  <c:v>茨城県</c:v>
                </c:pt>
                <c:pt idx="12">
                  <c:v>石川県</c:v>
                </c:pt>
                <c:pt idx="13">
                  <c:v>宮城県</c:v>
                </c:pt>
                <c:pt idx="14">
                  <c:v>その他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635</c:v>
                </c:pt>
                <c:pt idx="1">
                  <c:v>528</c:v>
                </c:pt>
                <c:pt idx="2">
                  <c:v>349</c:v>
                </c:pt>
                <c:pt idx="3">
                  <c:v>147</c:v>
                </c:pt>
                <c:pt idx="4">
                  <c:v>99</c:v>
                </c:pt>
                <c:pt idx="5">
                  <c:v>93</c:v>
                </c:pt>
                <c:pt idx="6">
                  <c:v>51</c:v>
                </c:pt>
                <c:pt idx="7">
                  <c:v>40</c:v>
                </c:pt>
                <c:pt idx="8">
                  <c:v>38</c:v>
                </c:pt>
                <c:pt idx="9">
                  <c:v>35</c:v>
                </c:pt>
                <c:pt idx="10">
                  <c:v>27</c:v>
                </c:pt>
                <c:pt idx="11">
                  <c:v>24</c:v>
                </c:pt>
                <c:pt idx="12">
                  <c:v>21</c:v>
                </c:pt>
                <c:pt idx="13">
                  <c:v>20</c:v>
                </c:pt>
                <c:pt idx="14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23D-4CF2-80BC-D5508631C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02843137254905"/>
          <c:y val="0.17721766493055555"/>
          <c:w val="0.50103274024670619"/>
          <c:h val="0.64724127037063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転出者数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7-43D7-BC2F-6150A01381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07-43D7-BC2F-6150A01381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07-43D7-BC2F-6150A01381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07-43D7-BC2F-6150A01381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07-43D7-BC2F-6150A01381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07-43D7-BC2F-6150A01381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07-43D7-BC2F-6150A01381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07-43D7-BC2F-6150A01381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07-43D7-BC2F-6150A013819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07-43D7-BC2F-6150A013819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07-43D7-BC2F-6150A013819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07-43D7-BC2F-6150A013819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907-43D7-BC2F-6150A013819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907-43D7-BC2F-6150A013819A}"/>
              </c:ext>
            </c:extLst>
          </c:dPt>
          <c:dLbls>
            <c:dLbl>
              <c:idx val="0"/>
              <c:layout>
                <c:manualLayout>
                  <c:x val="3.9149183006535949E-2"/>
                  <c:y val="5.94396701388888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7-43D7-BC2F-6150A013819A}"/>
                </c:ext>
              </c:extLst>
            </c:dLbl>
            <c:dLbl>
              <c:idx val="1"/>
              <c:layout>
                <c:manualLayout>
                  <c:x val="-1.06E-2"/>
                  <c:y val="4.21812065972222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7-43D7-BC2F-6150A013819A}"/>
                </c:ext>
              </c:extLst>
            </c:dLbl>
            <c:dLbl>
              <c:idx val="2"/>
              <c:layout>
                <c:manualLayout>
                  <c:x val="-9.6531862745098031E-3"/>
                  <c:y val="-2.4166015624999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07-43D7-BC2F-6150A013819A}"/>
                </c:ext>
              </c:extLst>
            </c:dLbl>
            <c:dLbl>
              <c:idx val="3"/>
              <c:layout>
                <c:manualLayout>
                  <c:x val="3.3652614379084969E-2"/>
                  <c:y val="-3.2118923611111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07-43D7-BC2F-6150A013819A}"/>
                </c:ext>
              </c:extLst>
            </c:dLbl>
            <c:dLbl>
              <c:idx val="4"/>
              <c:layout>
                <c:manualLayout>
                  <c:x val="1.3862650967995608E-2"/>
                  <c:y val="-3.30801931215763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07-43D7-BC2F-6150A013819A}"/>
                </c:ext>
              </c:extLst>
            </c:dLbl>
            <c:dLbl>
              <c:idx val="13"/>
              <c:layout>
                <c:manualLayout>
                  <c:x val="1.1400081699346405E-2"/>
                  <c:y val="-8.52256944444444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907-43D7-BC2F-6150A0138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静岡市</c:v>
                </c:pt>
                <c:pt idx="1">
                  <c:v>沼津市</c:v>
                </c:pt>
                <c:pt idx="2">
                  <c:v>浜松市</c:v>
                </c:pt>
                <c:pt idx="3">
                  <c:v>清水町</c:v>
                </c:pt>
                <c:pt idx="4">
                  <c:v>函南町</c:v>
                </c:pt>
                <c:pt idx="5">
                  <c:v>長泉町</c:v>
                </c:pt>
                <c:pt idx="6">
                  <c:v>伊豆の国市</c:v>
                </c:pt>
                <c:pt idx="7">
                  <c:v>裾野市</c:v>
                </c:pt>
                <c:pt idx="8">
                  <c:v>富士市</c:v>
                </c:pt>
                <c:pt idx="9">
                  <c:v>御殿場市</c:v>
                </c:pt>
                <c:pt idx="10">
                  <c:v>富士宮市</c:v>
                </c:pt>
                <c:pt idx="11">
                  <c:v>磐田市</c:v>
                </c:pt>
                <c:pt idx="12">
                  <c:v>藤枝市</c:v>
                </c:pt>
                <c:pt idx="13">
                  <c:v>その他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122</c:v>
                </c:pt>
                <c:pt idx="1">
                  <c:v>93</c:v>
                </c:pt>
                <c:pt idx="2">
                  <c:v>64</c:v>
                </c:pt>
                <c:pt idx="3">
                  <c:v>46</c:v>
                </c:pt>
                <c:pt idx="4">
                  <c:v>45</c:v>
                </c:pt>
                <c:pt idx="5">
                  <c:v>43</c:v>
                </c:pt>
                <c:pt idx="6">
                  <c:v>43</c:v>
                </c:pt>
                <c:pt idx="7">
                  <c:v>36</c:v>
                </c:pt>
                <c:pt idx="8">
                  <c:v>25</c:v>
                </c:pt>
                <c:pt idx="9">
                  <c:v>23</c:v>
                </c:pt>
                <c:pt idx="10">
                  <c:v>18</c:v>
                </c:pt>
                <c:pt idx="11">
                  <c:v>14</c:v>
                </c:pt>
                <c:pt idx="12">
                  <c:v>11</c:v>
                </c:pt>
                <c:pt idx="1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907-43D7-BC2F-6150A0138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aseline="0" dirty="0"/>
              <a:t>人口増減率</a:t>
            </a:r>
            <a:endParaRPr lang="en-US" altLang="ja-JP" sz="20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近隣市町!$C$2</c:f>
              <c:strCache>
                <c:ptCount val="1"/>
                <c:pt idx="0">
                  <c:v>Ｈ22 ⇒ Ｈ27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871168521702727E-2"/>
                  <c:y val="1.8776769048524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AC-49FA-8235-F46FDECA1EA1}"/>
                </c:ext>
              </c:extLst>
            </c:dLbl>
            <c:dLbl>
              <c:idx val="1"/>
              <c:layout>
                <c:manualLayout>
                  <c:x val="-1.2871168521702739E-2"/>
                  <c:y val="1.2516039255029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AC-49FA-8235-F46FDECA1EA1}"/>
                </c:ext>
              </c:extLst>
            </c:dLbl>
            <c:dLbl>
              <c:idx val="2"/>
              <c:layout>
                <c:manualLayout>
                  <c:x val="-1.0296934817362173E-2"/>
                  <c:y val="1.2516039255029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AC-49FA-8235-F46FDECA1EA1}"/>
                </c:ext>
              </c:extLst>
            </c:dLbl>
            <c:dLbl>
              <c:idx val="3"/>
              <c:layout>
                <c:manualLayout>
                  <c:x val="-7.7227011130217241E-3"/>
                  <c:y val="1.251603925502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AC-49FA-8235-F46FDECA1EA1}"/>
                </c:ext>
              </c:extLst>
            </c:dLbl>
            <c:dLbl>
              <c:idx val="4"/>
              <c:layout>
                <c:manualLayout>
                  <c:x val="-9.0098179651919002E-3"/>
                  <c:y val="2.190306869630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AC-49FA-8235-F46FDECA1EA1}"/>
                </c:ext>
              </c:extLst>
            </c:dLbl>
            <c:dLbl>
              <c:idx val="5"/>
              <c:layout>
                <c:manualLayout>
                  <c:x val="-1.4158285373873081E-2"/>
                  <c:y val="2.50320785100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AC-49FA-8235-F46FDECA1EA1}"/>
                </c:ext>
              </c:extLst>
            </c:dLbl>
            <c:dLbl>
              <c:idx val="6"/>
              <c:layout>
                <c:manualLayout>
                  <c:x val="-1.0296934817362267E-2"/>
                  <c:y val="2.50320785100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AC-49FA-8235-F46FDECA1EA1}"/>
                </c:ext>
              </c:extLst>
            </c:dLbl>
            <c:dLbl>
              <c:idx val="7"/>
              <c:layout>
                <c:manualLayout>
                  <c:x val="-1.1584051669532445E-2"/>
                  <c:y val="1.56450490687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AC-49FA-8235-F46FDECA1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近隣市町!$B$3:$B$10</c:f>
              <c:strCache>
                <c:ptCount val="8"/>
                <c:pt idx="0">
                  <c:v>三島市</c:v>
                </c:pt>
                <c:pt idx="1">
                  <c:v>沼津市</c:v>
                </c:pt>
                <c:pt idx="2">
                  <c:v>裾野市</c:v>
                </c:pt>
                <c:pt idx="3">
                  <c:v>伊豆市</c:v>
                </c:pt>
                <c:pt idx="4">
                  <c:v>伊豆の国市</c:v>
                </c:pt>
                <c:pt idx="5">
                  <c:v>函南町</c:v>
                </c:pt>
                <c:pt idx="6">
                  <c:v>清水町</c:v>
                </c:pt>
                <c:pt idx="7">
                  <c:v>長泉町</c:v>
                </c:pt>
              </c:strCache>
            </c:strRef>
          </c:cat>
          <c:val>
            <c:numRef>
              <c:f>近隣市町!$C$3:$C$10</c:f>
              <c:numCache>
                <c:formatCode>0.0%</c:formatCode>
                <c:ptCount val="8"/>
                <c:pt idx="0">
                  <c:v>-1.6E-2</c:v>
                </c:pt>
                <c:pt idx="1">
                  <c:v>-3.3000000000000002E-2</c:v>
                </c:pt>
                <c:pt idx="2">
                  <c:v>-3.3000000000000002E-2</c:v>
                </c:pt>
                <c:pt idx="3">
                  <c:v>-8.4000000000000005E-2</c:v>
                </c:pt>
                <c:pt idx="4">
                  <c:v>-2.3E-2</c:v>
                </c:pt>
                <c:pt idx="5">
                  <c:v>-2.4E-2</c:v>
                </c:pt>
                <c:pt idx="6">
                  <c:v>-6.0000000000000001E-3</c:v>
                </c:pt>
                <c:pt idx="7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AC-49FA-8235-F46FDECA1EA1}"/>
            </c:ext>
          </c:extLst>
        </c:ser>
        <c:ser>
          <c:idx val="1"/>
          <c:order val="1"/>
          <c:tx>
            <c:strRef>
              <c:f>近隣市町!$D$2</c:f>
              <c:strCache>
                <c:ptCount val="1"/>
                <c:pt idx="0">
                  <c:v>Ｈ27 ⇒ 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58285373872988E-2"/>
                  <c:y val="1.5647020098590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AC-49FA-8235-F46FDECA1EA1}"/>
                </c:ext>
              </c:extLst>
            </c:dLbl>
            <c:dLbl>
              <c:idx val="1"/>
              <c:layout>
                <c:manualLayout>
                  <c:x val="1.2871168521702716E-2"/>
                  <c:y val="9.3872758199977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AC-49FA-8235-F46FDECA1EA1}"/>
                </c:ext>
              </c:extLst>
            </c:dLbl>
            <c:dLbl>
              <c:idx val="2"/>
              <c:layout>
                <c:manualLayout>
                  <c:x val="1.2871168521702668E-2"/>
                  <c:y val="1.877430526126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AC-49FA-8235-F46FDECA1EA1}"/>
                </c:ext>
              </c:extLst>
            </c:dLbl>
            <c:dLbl>
              <c:idx val="3"/>
              <c:layout>
                <c:manualLayout>
                  <c:x val="1.54454022260432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AC-49FA-8235-F46FDECA1EA1}"/>
                </c:ext>
              </c:extLst>
            </c:dLbl>
            <c:dLbl>
              <c:idx val="4"/>
              <c:layout>
                <c:manualLayout>
                  <c:x val="9.0098179651919002E-3"/>
                  <c:y val="3.1290098137573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AC-49FA-8235-F46FDECA1EA1}"/>
                </c:ext>
              </c:extLst>
            </c:dLbl>
            <c:dLbl>
              <c:idx val="5"/>
              <c:layout>
                <c:manualLayout>
                  <c:x val="1.2871168521702621E-2"/>
                  <c:y val="9.3870294412721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AC-49FA-8235-F46FDECA1EA1}"/>
                </c:ext>
              </c:extLst>
            </c:dLbl>
            <c:dLbl>
              <c:idx val="6"/>
              <c:layout>
                <c:manualLayout>
                  <c:x val="1.4158285373872892E-2"/>
                  <c:y val="1.2516039255029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AC-49FA-8235-F46FDECA1EA1}"/>
                </c:ext>
              </c:extLst>
            </c:dLbl>
            <c:dLbl>
              <c:idx val="7"/>
              <c:layout>
                <c:manualLayout>
                  <c:x val="1.1584051669532445E-2"/>
                  <c:y val="1.251603925502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AC-49FA-8235-F46FDECA1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近隣市町!$B$3:$B$10</c:f>
              <c:strCache>
                <c:ptCount val="8"/>
                <c:pt idx="0">
                  <c:v>三島市</c:v>
                </c:pt>
                <c:pt idx="1">
                  <c:v>沼津市</c:v>
                </c:pt>
                <c:pt idx="2">
                  <c:v>裾野市</c:v>
                </c:pt>
                <c:pt idx="3">
                  <c:v>伊豆市</c:v>
                </c:pt>
                <c:pt idx="4">
                  <c:v>伊豆の国市</c:v>
                </c:pt>
                <c:pt idx="5">
                  <c:v>函南町</c:v>
                </c:pt>
                <c:pt idx="6">
                  <c:v>清水町</c:v>
                </c:pt>
                <c:pt idx="7">
                  <c:v>長泉町</c:v>
                </c:pt>
              </c:strCache>
            </c:strRef>
          </c:cat>
          <c:val>
            <c:numRef>
              <c:f>近隣市町!$D$3:$D$10</c:f>
              <c:numCache>
                <c:formatCode>0.0%</c:formatCode>
                <c:ptCount val="8"/>
                <c:pt idx="0">
                  <c:v>-2.1000000000000001E-2</c:v>
                </c:pt>
                <c:pt idx="1">
                  <c:v>-3.2000000000000001E-2</c:v>
                </c:pt>
                <c:pt idx="2">
                  <c:v>-3.5000000000000003E-2</c:v>
                </c:pt>
                <c:pt idx="3">
                  <c:v>-0.1</c:v>
                </c:pt>
                <c:pt idx="4">
                  <c:v>-2.8000000000000001E-2</c:v>
                </c:pt>
                <c:pt idx="5">
                  <c:v>-2.3E-2</c:v>
                </c:pt>
                <c:pt idx="6">
                  <c:v>-1.2999999999999999E-2</c:v>
                </c:pt>
                <c:pt idx="7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2AC-49FA-8235-F46FDECA1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547880"/>
        <c:axId val="364549056"/>
      </c:barChart>
      <c:catAx>
        <c:axId val="36454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549056"/>
        <c:crosses val="autoZero"/>
        <c:auto val="1"/>
        <c:lblAlgn val="ctr"/>
        <c:lblOffset val="100"/>
        <c:noMultiLvlLbl val="0"/>
      </c:catAx>
      <c:valAx>
        <c:axId val="36454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54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88946190547555"/>
          <c:y val="0.12030968820279532"/>
          <c:w val="0.40820581593333582"/>
          <c:h val="0.12506060916647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dirty="0"/>
              <a:t>H27</a:t>
            </a:r>
            <a:r>
              <a:rPr lang="ja-JP" altLang="en-US" sz="2000" dirty="0"/>
              <a:t>～</a:t>
            </a:r>
            <a:r>
              <a:rPr lang="en-US" altLang="ja-JP" sz="2000" dirty="0"/>
              <a:t>R2</a:t>
            </a:r>
            <a:r>
              <a:rPr lang="ja-JP" altLang="en-US" sz="2000" dirty="0"/>
              <a:t>年齢別人口増加率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5897392322362565E-2"/>
          <c:y val="0.16296296296296298"/>
          <c:w val="0.87772371079514344"/>
          <c:h val="0.666318897637795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近隣市町!$C$21</c:f>
              <c:strCache>
                <c:ptCount val="1"/>
                <c:pt idx="0">
                  <c:v>0～14歳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117505995203837E-2"/>
                  <c:y val="3.2972689136991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1-4DBD-96C8-FB7D985E4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近隣市町!$B$22:$B$29</c:f>
              <c:strCache>
                <c:ptCount val="8"/>
                <c:pt idx="0">
                  <c:v>三島市</c:v>
                </c:pt>
                <c:pt idx="1">
                  <c:v>沼津市</c:v>
                </c:pt>
                <c:pt idx="2">
                  <c:v>裾野市</c:v>
                </c:pt>
                <c:pt idx="3">
                  <c:v>伊豆市</c:v>
                </c:pt>
                <c:pt idx="4">
                  <c:v>伊豆の国市</c:v>
                </c:pt>
                <c:pt idx="5">
                  <c:v>函南町</c:v>
                </c:pt>
                <c:pt idx="6">
                  <c:v>清水町</c:v>
                </c:pt>
                <c:pt idx="7">
                  <c:v>長泉町</c:v>
                </c:pt>
              </c:strCache>
            </c:strRef>
          </c:cat>
          <c:val>
            <c:numRef>
              <c:f>近隣市町!$C$22:$C$29</c:f>
              <c:numCache>
                <c:formatCode>0.0%</c:formatCode>
                <c:ptCount val="8"/>
                <c:pt idx="0">
                  <c:v>-8.1803474713371321E-2</c:v>
                </c:pt>
                <c:pt idx="1">
                  <c:v>-0.14413327973558443</c:v>
                </c:pt>
                <c:pt idx="2">
                  <c:v>-0.10675182481751824</c:v>
                </c:pt>
                <c:pt idx="3">
                  <c:v>-0.20627344016365495</c:v>
                </c:pt>
                <c:pt idx="4">
                  <c:v>-9.5262353540499237E-2</c:v>
                </c:pt>
                <c:pt idx="5">
                  <c:v>-9.0407470288624794E-2</c:v>
                </c:pt>
                <c:pt idx="6">
                  <c:v>-0.12952918203514863</c:v>
                </c:pt>
                <c:pt idx="7">
                  <c:v>2.6231419411250363E-3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1-4DBD-96C8-FB7D985E4DD4}"/>
            </c:ext>
          </c:extLst>
        </c:ser>
        <c:ser>
          <c:idx val="1"/>
          <c:order val="1"/>
          <c:tx>
            <c:strRef>
              <c:f>近隣市町!$D$21</c:f>
              <c:strCache>
                <c:ptCount val="1"/>
                <c:pt idx="0">
                  <c:v>15～64歳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3573141486810551E-2"/>
                  <c:y val="-1.23647584263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51-4DBD-96C8-FB7D985E4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近隣市町!$B$22:$B$29</c:f>
              <c:strCache>
                <c:ptCount val="8"/>
                <c:pt idx="0">
                  <c:v>三島市</c:v>
                </c:pt>
                <c:pt idx="1">
                  <c:v>沼津市</c:v>
                </c:pt>
                <c:pt idx="2">
                  <c:v>裾野市</c:v>
                </c:pt>
                <c:pt idx="3">
                  <c:v>伊豆市</c:v>
                </c:pt>
                <c:pt idx="4">
                  <c:v>伊豆の国市</c:v>
                </c:pt>
                <c:pt idx="5">
                  <c:v>函南町</c:v>
                </c:pt>
                <c:pt idx="6">
                  <c:v>清水町</c:v>
                </c:pt>
                <c:pt idx="7">
                  <c:v>長泉町</c:v>
                </c:pt>
              </c:strCache>
            </c:strRef>
          </c:cat>
          <c:val>
            <c:numRef>
              <c:f>近隣市町!$D$22:$D$29</c:f>
              <c:numCache>
                <c:formatCode>0.0%</c:formatCode>
                <c:ptCount val="8"/>
                <c:pt idx="0">
                  <c:v>-6.4259774201881142E-2</c:v>
                </c:pt>
                <c:pt idx="1">
                  <c:v>-6.8479014915019079E-2</c:v>
                </c:pt>
                <c:pt idx="2">
                  <c:v>-7.4580867850098626E-2</c:v>
                </c:pt>
                <c:pt idx="3">
                  <c:v>-0.15937897992601127</c:v>
                </c:pt>
                <c:pt idx="4">
                  <c:v>-7.2437257627862739E-2</c:v>
                </c:pt>
                <c:pt idx="5">
                  <c:v>-5.5125770139435773E-2</c:v>
                </c:pt>
                <c:pt idx="6">
                  <c:v>-2.4015124418782893E-2</c:v>
                </c:pt>
                <c:pt idx="7">
                  <c:v>6.5280097161074845E-3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51-4DBD-96C8-FB7D985E4DD4}"/>
            </c:ext>
          </c:extLst>
        </c:ser>
        <c:ser>
          <c:idx val="2"/>
          <c:order val="2"/>
          <c:tx>
            <c:strRef>
              <c:f>近隣市町!$E$21</c:f>
              <c:strCache>
                <c:ptCount val="1"/>
                <c:pt idx="0">
                  <c:v>65歳～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2.8776978417266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51-4DBD-96C8-FB7D985E4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近隣市町!$B$22:$B$29</c:f>
              <c:strCache>
                <c:ptCount val="8"/>
                <c:pt idx="0">
                  <c:v>三島市</c:v>
                </c:pt>
                <c:pt idx="1">
                  <c:v>沼津市</c:v>
                </c:pt>
                <c:pt idx="2">
                  <c:v>裾野市</c:v>
                </c:pt>
                <c:pt idx="3">
                  <c:v>伊豆市</c:v>
                </c:pt>
                <c:pt idx="4">
                  <c:v>伊豆の国市</c:v>
                </c:pt>
                <c:pt idx="5">
                  <c:v>函南町</c:v>
                </c:pt>
                <c:pt idx="6">
                  <c:v>清水町</c:v>
                </c:pt>
                <c:pt idx="7">
                  <c:v>長泉町</c:v>
                </c:pt>
              </c:strCache>
            </c:strRef>
          </c:cat>
          <c:val>
            <c:numRef>
              <c:f>近隣市町!$E$22:$E$29</c:f>
              <c:numCache>
                <c:formatCode>0.0%</c:formatCode>
                <c:ptCount val="8"/>
                <c:pt idx="0">
                  <c:v>7.8696451678812229E-2</c:v>
                </c:pt>
                <c:pt idx="1">
                  <c:v>5.9779942532763336E-2</c:v>
                </c:pt>
                <c:pt idx="2">
                  <c:v>0.10360142118863049</c:v>
                </c:pt>
                <c:pt idx="3">
                  <c:v>2.1017699115044249E-2</c:v>
                </c:pt>
                <c:pt idx="4">
                  <c:v>6.5052745469299428E-2</c:v>
                </c:pt>
                <c:pt idx="5">
                  <c:v>6.663720724701723E-2</c:v>
                </c:pt>
                <c:pt idx="6">
                  <c:v>6.3543003851091143E-2</c:v>
                </c:pt>
                <c:pt idx="7">
                  <c:v>6.9861173309449173E-2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51-4DBD-96C8-FB7D985E4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131648"/>
        <c:axId val="462135960"/>
      </c:barChart>
      <c:catAx>
        <c:axId val="4621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62135960"/>
        <c:crosses val="autoZero"/>
        <c:auto val="1"/>
        <c:lblAlgn val="ctr"/>
        <c:lblOffset val="100"/>
        <c:noMultiLvlLbl val="0"/>
      </c:catAx>
      <c:valAx>
        <c:axId val="46213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6213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57610604429843"/>
          <c:y val="0.14255820036620453"/>
          <c:w val="0.35884778791140315"/>
          <c:h val="6.9552252949854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3545710891167E-2"/>
          <c:y val="0.23095363079615047"/>
          <c:w val="0.90056097395743417"/>
          <c:h val="0.6929825935937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'1990(H2)国調 '!$C$3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3-4B20-8B4D-36B76843174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3-4B20-8B4D-36B76843174C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03-4B20-8B4D-36B76843174C}"/>
              </c:ext>
            </c:extLst>
          </c:dPt>
          <c:dPt>
            <c:idx val="13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03-4B20-8B4D-36B76843174C}"/>
              </c:ext>
            </c:extLst>
          </c:dPt>
          <c:dPt>
            <c:idx val="14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03-4B20-8B4D-36B76843174C}"/>
              </c:ext>
            </c:extLst>
          </c:dPt>
          <c:dPt>
            <c:idx val="15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03-4B20-8B4D-36B76843174C}"/>
              </c:ext>
            </c:extLst>
          </c:dPt>
          <c:dPt>
            <c:idx val="16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03-4B20-8B4D-36B76843174C}"/>
              </c:ext>
            </c:extLst>
          </c:dPt>
          <c:dPt>
            <c:idx val="17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703-4B20-8B4D-36B76843174C}"/>
              </c:ext>
            </c:extLst>
          </c:dPt>
          <c:dPt>
            <c:idx val="18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703-4B20-8B4D-36B7684317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'1990(H2)国調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'1990(H2)国調 '!$C$4:$C$22</c:f>
              <c:numCache>
                <c:formatCode>#,##0_);[Red]\(#,##0\)</c:formatCode>
                <c:ptCount val="19"/>
                <c:pt idx="0">
                  <c:v>2923</c:v>
                </c:pt>
                <c:pt idx="1">
                  <c:v>3364</c:v>
                </c:pt>
                <c:pt idx="2">
                  <c:v>3940</c:v>
                </c:pt>
                <c:pt idx="3">
                  <c:v>4351</c:v>
                </c:pt>
                <c:pt idx="4">
                  <c:v>3489</c:v>
                </c:pt>
                <c:pt idx="5">
                  <c:v>3314</c:v>
                </c:pt>
                <c:pt idx="6">
                  <c:v>3264</c:v>
                </c:pt>
                <c:pt idx="7">
                  <c:v>4076</c:v>
                </c:pt>
                <c:pt idx="8">
                  <c:v>4819</c:v>
                </c:pt>
                <c:pt idx="9">
                  <c:v>4337</c:v>
                </c:pt>
                <c:pt idx="10">
                  <c:v>3707</c:v>
                </c:pt>
                <c:pt idx="11">
                  <c:v>3201</c:v>
                </c:pt>
                <c:pt idx="12">
                  <c:v>2539</c:v>
                </c:pt>
                <c:pt idx="13">
                  <c:v>1687</c:v>
                </c:pt>
                <c:pt idx="14">
                  <c:v>1104</c:v>
                </c:pt>
                <c:pt idx="15">
                  <c:v>825</c:v>
                </c:pt>
                <c:pt idx="16">
                  <c:v>485</c:v>
                </c:pt>
                <c:pt idx="17">
                  <c:v>221</c:v>
                </c:pt>
                <c:pt idx="1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03-4B20-8B4D-36B76843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873424"/>
        <c:axId val="420882832"/>
      </c:barChart>
      <c:barChart>
        <c:barDir val="bar"/>
        <c:grouping val="clustered"/>
        <c:varyColors val="0"/>
        <c:ser>
          <c:idx val="1"/>
          <c:order val="1"/>
          <c:tx>
            <c:strRef>
              <c:f>'1990(H2)国調 '!$D$3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703-4B20-8B4D-36B76843174C}"/>
              </c:ext>
            </c:extLst>
          </c:dPt>
          <c:dPt>
            <c:idx val="1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703-4B20-8B4D-36B76843174C}"/>
              </c:ext>
            </c:extLst>
          </c:dPt>
          <c:dPt>
            <c:idx val="2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703-4B20-8B4D-36B76843174C}"/>
              </c:ext>
            </c:extLst>
          </c:dPt>
          <c:dPt>
            <c:idx val="3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D703-4B20-8B4D-36B76843174C}"/>
              </c:ext>
            </c:extLst>
          </c:dPt>
          <c:dPt>
            <c:idx val="4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703-4B20-8B4D-36B76843174C}"/>
              </c:ext>
            </c:extLst>
          </c:dPt>
          <c:dPt>
            <c:idx val="5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D703-4B20-8B4D-36B76843174C}"/>
              </c:ext>
            </c:extLst>
          </c:dPt>
          <c:dPt>
            <c:idx val="6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D703-4B20-8B4D-36B76843174C}"/>
              </c:ext>
            </c:extLst>
          </c:dPt>
          <c:dPt>
            <c:idx val="7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D703-4B20-8B4D-36B76843174C}"/>
              </c:ext>
            </c:extLst>
          </c:dPt>
          <c:dPt>
            <c:idx val="8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D703-4B20-8B4D-36B76843174C}"/>
              </c:ext>
            </c:extLst>
          </c:dPt>
          <c:dPt>
            <c:idx val="9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D703-4B20-8B4D-36B76843174C}"/>
              </c:ext>
            </c:extLst>
          </c:dPt>
          <c:dPt>
            <c:idx val="10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D703-4B20-8B4D-36B76843174C}"/>
              </c:ext>
            </c:extLst>
          </c:dPt>
          <c:dPt>
            <c:idx val="11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D703-4B20-8B4D-36B76843174C}"/>
              </c:ext>
            </c:extLst>
          </c:dPt>
          <c:dPt>
            <c:idx val="12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D703-4B20-8B4D-36B76843174C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D703-4B20-8B4D-36B76843174C}"/>
              </c:ext>
            </c:extLst>
          </c:dPt>
          <c:dPt>
            <c:idx val="14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D703-4B20-8B4D-36B76843174C}"/>
              </c:ext>
            </c:extLst>
          </c:dPt>
          <c:dPt>
            <c:idx val="15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D703-4B20-8B4D-36B76843174C}"/>
              </c:ext>
            </c:extLst>
          </c:dPt>
          <c:dPt>
            <c:idx val="16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D703-4B20-8B4D-36B76843174C}"/>
              </c:ext>
            </c:extLst>
          </c:dPt>
          <c:dPt>
            <c:idx val="17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D703-4B20-8B4D-36B76843174C}"/>
              </c:ext>
            </c:extLst>
          </c:dPt>
          <c:dPt>
            <c:idx val="18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D703-4B20-8B4D-36B7684317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'1990(H2)国調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'1990(H2)国調 '!$D$4:$D$22</c:f>
              <c:numCache>
                <c:formatCode>#,##0_);[Red]\(#,##0\)</c:formatCode>
                <c:ptCount val="19"/>
                <c:pt idx="0">
                  <c:v>2831</c:v>
                </c:pt>
                <c:pt idx="1">
                  <c:v>3232</c:v>
                </c:pt>
                <c:pt idx="2">
                  <c:v>3832</c:v>
                </c:pt>
                <c:pt idx="3">
                  <c:v>4604</c:v>
                </c:pt>
                <c:pt idx="4">
                  <c:v>3616</c:v>
                </c:pt>
                <c:pt idx="5">
                  <c:v>3202</c:v>
                </c:pt>
                <c:pt idx="6">
                  <c:v>3257</c:v>
                </c:pt>
                <c:pt idx="7">
                  <c:v>4083</c:v>
                </c:pt>
                <c:pt idx="8">
                  <c:v>4902</c:v>
                </c:pt>
                <c:pt idx="9">
                  <c:v>4224</c:v>
                </c:pt>
                <c:pt idx="10">
                  <c:v>3562</c:v>
                </c:pt>
                <c:pt idx="11">
                  <c:v>3191</c:v>
                </c:pt>
                <c:pt idx="12">
                  <c:v>2718</c:v>
                </c:pt>
                <c:pt idx="13">
                  <c:v>2099</c:v>
                </c:pt>
                <c:pt idx="14">
                  <c:v>1630</c:v>
                </c:pt>
                <c:pt idx="15">
                  <c:v>1329</c:v>
                </c:pt>
                <c:pt idx="16">
                  <c:v>823</c:v>
                </c:pt>
                <c:pt idx="17">
                  <c:v>404</c:v>
                </c:pt>
                <c:pt idx="18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D703-4B20-8B4D-36B76843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884008"/>
        <c:axId val="420883616"/>
      </c:barChart>
      <c:catAx>
        <c:axId val="42087342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0882832"/>
        <c:crosses val="autoZero"/>
        <c:auto val="1"/>
        <c:lblAlgn val="ctr"/>
        <c:lblOffset val="100"/>
        <c:noMultiLvlLbl val="0"/>
      </c:catAx>
      <c:valAx>
        <c:axId val="420882832"/>
        <c:scaling>
          <c:orientation val="maxMin"/>
          <c:max val="6000"/>
          <c:min val="-8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" sourceLinked="0"/>
        <c:majorTickMark val="none"/>
        <c:minorTickMark val="none"/>
        <c:tickLblPos val="nextTo"/>
        <c:crossAx val="420873424"/>
        <c:crosses val="autoZero"/>
        <c:crossBetween val="between"/>
      </c:valAx>
      <c:valAx>
        <c:axId val="420883616"/>
        <c:scaling>
          <c:orientation val="minMax"/>
          <c:max val="6000"/>
          <c:min val="-8000"/>
        </c:scaling>
        <c:delete val="1"/>
        <c:axPos val="t"/>
        <c:numFmt formatCode="#,##0;\ " sourceLinked="0"/>
        <c:majorTickMark val="out"/>
        <c:minorTickMark val="none"/>
        <c:tickLblPos val="nextTo"/>
        <c:crossAx val="420884008"/>
        <c:crosses val="max"/>
        <c:crossBetween val="between"/>
      </c:valAx>
      <c:catAx>
        <c:axId val="420884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0883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3545710891167E-2"/>
          <c:y val="0.23095363079615047"/>
          <c:w val="0.90056097395743417"/>
          <c:h val="0.6929825935937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'1995(H7)国調 '!$C$3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20-4638-AF29-0AA2935CBD52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20-4638-AF29-0AA2935CBD52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20-4638-AF29-0AA2935CBD52}"/>
              </c:ext>
            </c:extLst>
          </c:dPt>
          <c:dPt>
            <c:idx val="13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20-4638-AF29-0AA2935CBD52}"/>
              </c:ext>
            </c:extLst>
          </c:dPt>
          <c:dPt>
            <c:idx val="14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20-4638-AF29-0AA2935CBD52}"/>
              </c:ext>
            </c:extLst>
          </c:dPt>
          <c:dPt>
            <c:idx val="15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20-4638-AF29-0AA2935CBD52}"/>
              </c:ext>
            </c:extLst>
          </c:dPt>
          <c:dPt>
            <c:idx val="16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520-4638-AF29-0AA2935CBD52}"/>
              </c:ext>
            </c:extLst>
          </c:dPt>
          <c:dPt>
            <c:idx val="17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520-4638-AF29-0AA2935CBD52}"/>
              </c:ext>
            </c:extLst>
          </c:dPt>
          <c:dPt>
            <c:idx val="18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520-4638-AF29-0AA2935CBD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'1995(H7)国調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'1995(H7)国調 '!$C$4:$C$22</c:f>
              <c:numCache>
                <c:formatCode>#,##0_);[Red]\(#,##0\)</c:formatCode>
                <c:ptCount val="19"/>
                <c:pt idx="0">
                  <c:v>2568</c:v>
                </c:pt>
                <c:pt idx="1">
                  <c:v>3076</c:v>
                </c:pt>
                <c:pt idx="2">
                  <c:v>3383</c:v>
                </c:pt>
                <c:pt idx="3">
                  <c:v>3612</c:v>
                </c:pt>
                <c:pt idx="4">
                  <c:v>3824</c:v>
                </c:pt>
                <c:pt idx="5">
                  <c:v>3601</c:v>
                </c:pt>
                <c:pt idx="6">
                  <c:v>3489</c:v>
                </c:pt>
                <c:pt idx="7">
                  <c:v>3413</c:v>
                </c:pt>
                <c:pt idx="8">
                  <c:v>4144</c:v>
                </c:pt>
                <c:pt idx="9">
                  <c:v>4776</c:v>
                </c:pt>
                <c:pt idx="10">
                  <c:v>4287</c:v>
                </c:pt>
                <c:pt idx="11">
                  <c:v>3624</c:v>
                </c:pt>
                <c:pt idx="12">
                  <c:v>3079</c:v>
                </c:pt>
                <c:pt idx="13">
                  <c:v>2392</c:v>
                </c:pt>
                <c:pt idx="14">
                  <c:v>1479</c:v>
                </c:pt>
                <c:pt idx="15">
                  <c:v>908</c:v>
                </c:pt>
                <c:pt idx="16">
                  <c:v>569</c:v>
                </c:pt>
                <c:pt idx="17">
                  <c:v>264</c:v>
                </c:pt>
                <c:pt idx="18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520-4638-AF29-0AA2935CB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872640"/>
        <c:axId val="414166928"/>
      </c:barChart>
      <c:barChart>
        <c:barDir val="bar"/>
        <c:grouping val="clustered"/>
        <c:varyColors val="0"/>
        <c:ser>
          <c:idx val="1"/>
          <c:order val="1"/>
          <c:tx>
            <c:strRef>
              <c:f>'1995(H7)国調 '!$D$3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520-4638-AF29-0AA2935CBD52}"/>
              </c:ext>
            </c:extLst>
          </c:dPt>
          <c:dPt>
            <c:idx val="1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520-4638-AF29-0AA2935CBD52}"/>
              </c:ext>
            </c:extLst>
          </c:dPt>
          <c:dPt>
            <c:idx val="2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520-4638-AF29-0AA2935CBD52}"/>
              </c:ext>
            </c:extLst>
          </c:dPt>
          <c:dPt>
            <c:idx val="3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520-4638-AF29-0AA2935CBD52}"/>
              </c:ext>
            </c:extLst>
          </c:dPt>
          <c:dPt>
            <c:idx val="4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520-4638-AF29-0AA2935CBD52}"/>
              </c:ext>
            </c:extLst>
          </c:dPt>
          <c:dPt>
            <c:idx val="5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520-4638-AF29-0AA2935CBD52}"/>
              </c:ext>
            </c:extLst>
          </c:dPt>
          <c:dPt>
            <c:idx val="6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3520-4638-AF29-0AA2935CBD52}"/>
              </c:ext>
            </c:extLst>
          </c:dPt>
          <c:dPt>
            <c:idx val="7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3520-4638-AF29-0AA2935CBD52}"/>
              </c:ext>
            </c:extLst>
          </c:dPt>
          <c:dPt>
            <c:idx val="8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3520-4638-AF29-0AA2935CBD52}"/>
              </c:ext>
            </c:extLst>
          </c:dPt>
          <c:dPt>
            <c:idx val="9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3520-4638-AF29-0AA2935CBD52}"/>
              </c:ext>
            </c:extLst>
          </c:dPt>
          <c:dPt>
            <c:idx val="10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3520-4638-AF29-0AA2935CBD52}"/>
              </c:ext>
            </c:extLst>
          </c:dPt>
          <c:dPt>
            <c:idx val="11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3520-4638-AF29-0AA2935CBD52}"/>
              </c:ext>
            </c:extLst>
          </c:dPt>
          <c:dPt>
            <c:idx val="12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3520-4638-AF29-0AA2935CBD52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3520-4638-AF29-0AA2935CBD52}"/>
              </c:ext>
            </c:extLst>
          </c:dPt>
          <c:dPt>
            <c:idx val="14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3520-4638-AF29-0AA2935CBD52}"/>
              </c:ext>
            </c:extLst>
          </c:dPt>
          <c:dPt>
            <c:idx val="15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3520-4638-AF29-0AA2935CBD52}"/>
              </c:ext>
            </c:extLst>
          </c:dPt>
          <c:dPt>
            <c:idx val="16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3520-4638-AF29-0AA2935CBD52}"/>
              </c:ext>
            </c:extLst>
          </c:dPt>
          <c:dPt>
            <c:idx val="17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3520-4638-AF29-0AA2935CBD52}"/>
              </c:ext>
            </c:extLst>
          </c:dPt>
          <c:dPt>
            <c:idx val="18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3520-4638-AF29-0AA2935CBD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'1995(H7)国調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'1995(H7)国調 '!$D$4:$D$22</c:f>
              <c:numCache>
                <c:formatCode>#,##0_);[Red]\(#,##0\)</c:formatCode>
                <c:ptCount val="19"/>
                <c:pt idx="0">
                  <c:v>2582</c:v>
                </c:pt>
                <c:pt idx="1">
                  <c:v>2966</c:v>
                </c:pt>
                <c:pt idx="2">
                  <c:v>3306</c:v>
                </c:pt>
                <c:pt idx="3">
                  <c:v>4054</c:v>
                </c:pt>
                <c:pt idx="4">
                  <c:v>4143</c:v>
                </c:pt>
                <c:pt idx="5">
                  <c:v>3475</c:v>
                </c:pt>
                <c:pt idx="6">
                  <c:v>3424</c:v>
                </c:pt>
                <c:pt idx="7">
                  <c:v>3433</c:v>
                </c:pt>
                <c:pt idx="8">
                  <c:v>4081</c:v>
                </c:pt>
                <c:pt idx="9">
                  <c:v>4897</c:v>
                </c:pt>
                <c:pt idx="10">
                  <c:v>4201</c:v>
                </c:pt>
                <c:pt idx="11">
                  <c:v>3578</c:v>
                </c:pt>
                <c:pt idx="12">
                  <c:v>3172</c:v>
                </c:pt>
                <c:pt idx="13">
                  <c:v>2643</c:v>
                </c:pt>
                <c:pt idx="14">
                  <c:v>1998</c:v>
                </c:pt>
                <c:pt idx="15">
                  <c:v>1458</c:v>
                </c:pt>
                <c:pt idx="16">
                  <c:v>1121</c:v>
                </c:pt>
                <c:pt idx="17">
                  <c:v>558</c:v>
                </c:pt>
                <c:pt idx="18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3520-4638-AF29-0AA2935CB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4174376"/>
        <c:axId val="414168104"/>
      </c:barChart>
      <c:catAx>
        <c:axId val="42087264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14166928"/>
        <c:crosses val="autoZero"/>
        <c:auto val="1"/>
        <c:lblAlgn val="ctr"/>
        <c:lblOffset val="100"/>
        <c:noMultiLvlLbl val="0"/>
      </c:catAx>
      <c:valAx>
        <c:axId val="414166928"/>
        <c:scaling>
          <c:orientation val="maxMin"/>
          <c:max val="6000"/>
          <c:min val="-8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" sourceLinked="0"/>
        <c:majorTickMark val="none"/>
        <c:minorTickMark val="none"/>
        <c:tickLblPos val="nextTo"/>
        <c:crossAx val="420872640"/>
        <c:crosses val="autoZero"/>
        <c:crossBetween val="between"/>
      </c:valAx>
      <c:valAx>
        <c:axId val="414168104"/>
        <c:scaling>
          <c:orientation val="minMax"/>
          <c:max val="6000"/>
          <c:min val="-8000"/>
        </c:scaling>
        <c:delete val="1"/>
        <c:axPos val="t"/>
        <c:numFmt formatCode="#,##0;\ " sourceLinked="0"/>
        <c:majorTickMark val="out"/>
        <c:minorTickMark val="none"/>
        <c:tickLblPos val="nextTo"/>
        <c:crossAx val="414174376"/>
        <c:crosses val="max"/>
        <c:crossBetween val="between"/>
      </c:valAx>
      <c:catAx>
        <c:axId val="414174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168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3545710891167E-2"/>
          <c:y val="0.23095363079615047"/>
          <c:w val="0.90056097395743417"/>
          <c:h val="0.6929825935937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'2000(H12)国調 '!$C$3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6-445E-B778-1EDDEAA50765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16-445E-B778-1EDDEAA50765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16-445E-B778-1EDDEAA50765}"/>
              </c:ext>
            </c:extLst>
          </c:dPt>
          <c:dPt>
            <c:idx val="13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16-445E-B778-1EDDEAA50765}"/>
              </c:ext>
            </c:extLst>
          </c:dPt>
          <c:dPt>
            <c:idx val="14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16-445E-B778-1EDDEAA50765}"/>
              </c:ext>
            </c:extLst>
          </c:dPt>
          <c:dPt>
            <c:idx val="15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C16-445E-B778-1EDDEAA50765}"/>
              </c:ext>
            </c:extLst>
          </c:dPt>
          <c:dPt>
            <c:idx val="16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C16-445E-B778-1EDDEAA50765}"/>
              </c:ext>
            </c:extLst>
          </c:dPt>
          <c:dPt>
            <c:idx val="17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C16-445E-B778-1EDDEAA50765}"/>
              </c:ext>
            </c:extLst>
          </c:dPt>
          <c:dPt>
            <c:idx val="18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C16-445E-B778-1EDDEAA50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'2000(H12)国調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'2000(H12)国調 '!$C$4:$C$22</c:f>
              <c:numCache>
                <c:formatCode>#,##0_);[Red]\(#,##0\)</c:formatCode>
                <c:ptCount val="19"/>
                <c:pt idx="0">
                  <c:v>2641</c:v>
                </c:pt>
                <c:pt idx="1">
                  <c:v>2777</c:v>
                </c:pt>
                <c:pt idx="2">
                  <c:v>3147</c:v>
                </c:pt>
                <c:pt idx="3">
                  <c:v>3386</c:v>
                </c:pt>
                <c:pt idx="4">
                  <c:v>3177</c:v>
                </c:pt>
                <c:pt idx="5">
                  <c:v>4037</c:v>
                </c:pt>
                <c:pt idx="6">
                  <c:v>3920</c:v>
                </c:pt>
                <c:pt idx="7">
                  <c:v>3704</c:v>
                </c:pt>
                <c:pt idx="8">
                  <c:v>3523</c:v>
                </c:pt>
                <c:pt idx="9">
                  <c:v>4121</c:v>
                </c:pt>
                <c:pt idx="10">
                  <c:v>4624</c:v>
                </c:pt>
                <c:pt idx="11">
                  <c:v>4159</c:v>
                </c:pt>
                <c:pt idx="12">
                  <c:v>3524</c:v>
                </c:pt>
                <c:pt idx="13">
                  <c:v>2842</c:v>
                </c:pt>
                <c:pt idx="14">
                  <c:v>2151</c:v>
                </c:pt>
                <c:pt idx="15">
                  <c:v>1253</c:v>
                </c:pt>
                <c:pt idx="16">
                  <c:v>636</c:v>
                </c:pt>
                <c:pt idx="17">
                  <c:v>350</c:v>
                </c:pt>
                <c:pt idx="18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C16-445E-B778-1EDDEAA50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4170456"/>
        <c:axId val="414666792"/>
      </c:barChart>
      <c:barChart>
        <c:barDir val="bar"/>
        <c:grouping val="clustered"/>
        <c:varyColors val="0"/>
        <c:ser>
          <c:idx val="1"/>
          <c:order val="1"/>
          <c:tx>
            <c:strRef>
              <c:f>'2000(H12)国調 '!$D$3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C16-445E-B778-1EDDEAA50765}"/>
              </c:ext>
            </c:extLst>
          </c:dPt>
          <c:dPt>
            <c:idx val="1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C16-445E-B778-1EDDEAA50765}"/>
              </c:ext>
            </c:extLst>
          </c:dPt>
          <c:dPt>
            <c:idx val="2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C16-445E-B778-1EDDEAA50765}"/>
              </c:ext>
            </c:extLst>
          </c:dPt>
          <c:dPt>
            <c:idx val="3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C16-445E-B778-1EDDEAA50765}"/>
              </c:ext>
            </c:extLst>
          </c:dPt>
          <c:dPt>
            <c:idx val="4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C16-445E-B778-1EDDEAA50765}"/>
              </c:ext>
            </c:extLst>
          </c:dPt>
          <c:dPt>
            <c:idx val="5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C16-445E-B778-1EDDEAA50765}"/>
              </c:ext>
            </c:extLst>
          </c:dPt>
          <c:dPt>
            <c:idx val="6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3C16-445E-B778-1EDDEAA50765}"/>
              </c:ext>
            </c:extLst>
          </c:dPt>
          <c:dPt>
            <c:idx val="7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3C16-445E-B778-1EDDEAA50765}"/>
              </c:ext>
            </c:extLst>
          </c:dPt>
          <c:dPt>
            <c:idx val="8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3C16-445E-B778-1EDDEAA50765}"/>
              </c:ext>
            </c:extLst>
          </c:dPt>
          <c:dPt>
            <c:idx val="9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3C16-445E-B778-1EDDEAA50765}"/>
              </c:ext>
            </c:extLst>
          </c:dPt>
          <c:dPt>
            <c:idx val="10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3C16-445E-B778-1EDDEAA50765}"/>
              </c:ext>
            </c:extLst>
          </c:dPt>
          <c:dPt>
            <c:idx val="11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3C16-445E-B778-1EDDEAA50765}"/>
              </c:ext>
            </c:extLst>
          </c:dPt>
          <c:dPt>
            <c:idx val="12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3C16-445E-B778-1EDDEAA50765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3C16-445E-B778-1EDDEAA50765}"/>
              </c:ext>
            </c:extLst>
          </c:dPt>
          <c:dPt>
            <c:idx val="14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3C16-445E-B778-1EDDEAA50765}"/>
              </c:ext>
            </c:extLst>
          </c:dPt>
          <c:dPt>
            <c:idx val="15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3C16-445E-B778-1EDDEAA50765}"/>
              </c:ext>
            </c:extLst>
          </c:dPt>
          <c:dPt>
            <c:idx val="16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3C16-445E-B778-1EDDEAA50765}"/>
              </c:ext>
            </c:extLst>
          </c:dPt>
          <c:dPt>
            <c:idx val="17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3C16-445E-B778-1EDDEAA50765}"/>
              </c:ext>
            </c:extLst>
          </c:dPt>
          <c:dPt>
            <c:idx val="18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3C16-445E-B778-1EDDEAA50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'2000(H12)国調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'2000(H12)国調 '!$D$4:$D$22</c:f>
              <c:numCache>
                <c:formatCode>#,##0_);[Red]\(#,##0\)</c:formatCode>
                <c:ptCount val="19"/>
                <c:pt idx="0">
                  <c:v>2512</c:v>
                </c:pt>
                <c:pt idx="1">
                  <c:v>2710</c:v>
                </c:pt>
                <c:pt idx="2">
                  <c:v>3078</c:v>
                </c:pt>
                <c:pt idx="3">
                  <c:v>3264</c:v>
                </c:pt>
                <c:pt idx="4">
                  <c:v>3318</c:v>
                </c:pt>
                <c:pt idx="5">
                  <c:v>4077</c:v>
                </c:pt>
                <c:pt idx="6">
                  <c:v>3727</c:v>
                </c:pt>
                <c:pt idx="7">
                  <c:v>3582</c:v>
                </c:pt>
                <c:pt idx="8">
                  <c:v>3534</c:v>
                </c:pt>
                <c:pt idx="9">
                  <c:v>4050</c:v>
                </c:pt>
                <c:pt idx="10">
                  <c:v>4838</c:v>
                </c:pt>
                <c:pt idx="11">
                  <c:v>4160</c:v>
                </c:pt>
                <c:pt idx="12">
                  <c:v>3543</c:v>
                </c:pt>
                <c:pt idx="13">
                  <c:v>3148</c:v>
                </c:pt>
                <c:pt idx="14">
                  <c:v>2535</c:v>
                </c:pt>
                <c:pt idx="15">
                  <c:v>1871</c:v>
                </c:pt>
                <c:pt idx="16">
                  <c:v>1288</c:v>
                </c:pt>
                <c:pt idx="17">
                  <c:v>808</c:v>
                </c:pt>
                <c:pt idx="18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3C16-445E-B778-1EDDEAA50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4669928"/>
        <c:axId val="414656208"/>
      </c:barChart>
      <c:catAx>
        <c:axId val="41417045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14666792"/>
        <c:crosses val="autoZero"/>
        <c:auto val="1"/>
        <c:lblAlgn val="ctr"/>
        <c:lblOffset val="100"/>
        <c:noMultiLvlLbl val="0"/>
      </c:catAx>
      <c:valAx>
        <c:axId val="414666792"/>
        <c:scaling>
          <c:orientation val="maxMin"/>
          <c:max val="6000"/>
          <c:min val="-8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" sourceLinked="0"/>
        <c:majorTickMark val="none"/>
        <c:minorTickMark val="none"/>
        <c:tickLblPos val="nextTo"/>
        <c:crossAx val="414170456"/>
        <c:crosses val="autoZero"/>
        <c:crossBetween val="between"/>
      </c:valAx>
      <c:valAx>
        <c:axId val="414656208"/>
        <c:scaling>
          <c:orientation val="minMax"/>
          <c:max val="6000"/>
          <c:min val="-8000"/>
        </c:scaling>
        <c:delete val="1"/>
        <c:axPos val="t"/>
        <c:numFmt formatCode="#,##0;\ " sourceLinked="0"/>
        <c:majorTickMark val="out"/>
        <c:minorTickMark val="none"/>
        <c:tickLblPos val="nextTo"/>
        <c:crossAx val="414669928"/>
        <c:crosses val="max"/>
        <c:crossBetween val="between"/>
      </c:valAx>
      <c:catAx>
        <c:axId val="414669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656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3545710891167E-2"/>
          <c:y val="0.23095363079615047"/>
          <c:w val="0.90056097395743417"/>
          <c:h val="0.6929825935937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'2005(H17)国調 '!$C$3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4-4F8B-A2E3-6F82DE69637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4-4F8B-A2E3-6F82DE69637C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4-4F8B-A2E3-6F82DE69637C}"/>
              </c:ext>
            </c:extLst>
          </c:dPt>
          <c:dPt>
            <c:idx val="13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4-4F8B-A2E3-6F82DE69637C}"/>
              </c:ext>
            </c:extLst>
          </c:dPt>
          <c:dPt>
            <c:idx val="14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94-4F8B-A2E3-6F82DE69637C}"/>
              </c:ext>
            </c:extLst>
          </c:dPt>
          <c:dPt>
            <c:idx val="15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4-4F8B-A2E3-6F82DE69637C}"/>
              </c:ext>
            </c:extLst>
          </c:dPt>
          <c:dPt>
            <c:idx val="16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94-4F8B-A2E3-6F82DE69637C}"/>
              </c:ext>
            </c:extLst>
          </c:dPt>
          <c:dPt>
            <c:idx val="17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94-4F8B-A2E3-6F82DE69637C}"/>
              </c:ext>
            </c:extLst>
          </c:dPt>
          <c:dPt>
            <c:idx val="18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94-4F8B-A2E3-6F82DE6963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'2005(H17)国調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'2005(H17)国調 '!$C$4:$C$22</c:f>
              <c:numCache>
                <c:formatCode>#,##0_);[Red]\(#,##0\)</c:formatCode>
                <c:ptCount val="19"/>
                <c:pt idx="0">
                  <c:v>2546</c:v>
                </c:pt>
                <c:pt idx="1">
                  <c:v>2746</c:v>
                </c:pt>
                <c:pt idx="2">
                  <c:v>2787</c:v>
                </c:pt>
                <c:pt idx="3">
                  <c:v>3126</c:v>
                </c:pt>
                <c:pt idx="4">
                  <c:v>3051</c:v>
                </c:pt>
                <c:pt idx="5">
                  <c:v>3329</c:v>
                </c:pt>
                <c:pt idx="6">
                  <c:v>4245</c:v>
                </c:pt>
                <c:pt idx="7">
                  <c:v>4122</c:v>
                </c:pt>
                <c:pt idx="8">
                  <c:v>3777</c:v>
                </c:pt>
                <c:pt idx="9">
                  <c:v>3478</c:v>
                </c:pt>
                <c:pt idx="10">
                  <c:v>4050</c:v>
                </c:pt>
                <c:pt idx="11">
                  <c:v>4477</c:v>
                </c:pt>
                <c:pt idx="12">
                  <c:v>3948</c:v>
                </c:pt>
                <c:pt idx="13">
                  <c:v>3346</c:v>
                </c:pt>
                <c:pt idx="14">
                  <c:v>2602</c:v>
                </c:pt>
                <c:pt idx="15">
                  <c:v>1803</c:v>
                </c:pt>
                <c:pt idx="16">
                  <c:v>989</c:v>
                </c:pt>
                <c:pt idx="17">
                  <c:v>396</c:v>
                </c:pt>
                <c:pt idx="18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494-4F8B-A2E3-6F82DE696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9671600"/>
        <c:axId val="379663760"/>
      </c:barChart>
      <c:barChart>
        <c:barDir val="bar"/>
        <c:grouping val="clustered"/>
        <c:varyColors val="0"/>
        <c:ser>
          <c:idx val="1"/>
          <c:order val="1"/>
          <c:tx>
            <c:strRef>
              <c:f>'2005(H17)国調 '!$D$3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494-4F8B-A2E3-6F82DE69637C}"/>
              </c:ext>
            </c:extLst>
          </c:dPt>
          <c:dPt>
            <c:idx val="1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494-4F8B-A2E3-6F82DE69637C}"/>
              </c:ext>
            </c:extLst>
          </c:dPt>
          <c:dPt>
            <c:idx val="2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494-4F8B-A2E3-6F82DE69637C}"/>
              </c:ext>
            </c:extLst>
          </c:dPt>
          <c:dPt>
            <c:idx val="3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494-4F8B-A2E3-6F82DE69637C}"/>
              </c:ext>
            </c:extLst>
          </c:dPt>
          <c:dPt>
            <c:idx val="4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494-4F8B-A2E3-6F82DE69637C}"/>
              </c:ext>
            </c:extLst>
          </c:dPt>
          <c:dPt>
            <c:idx val="5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494-4F8B-A2E3-6F82DE69637C}"/>
              </c:ext>
            </c:extLst>
          </c:dPt>
          <c:dPt>
            <c:idx val="6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494-4F8B-A2E3-6F82DE69637C}"/>
              </c:ext>
            </c:extLst>
          </c:dPt>
          <c:dPt>
            <c:idx val="7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494-4F8B-A2E3-6F82DE69637C}"/>
              </c:ext>
            </c:extLst>
          </c:dPt>
          <c:dPt>
            <c:idx val="8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6494-4F8B-A2E3-6F82DE69637C}"/>
              </c:ext>
            </c:extLst>
          </c:dPt>
          <c:dPt>
            <c:idx val="9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6494-4F8B-A2E3-6F82DE69637C}"/>
              </c:ext>
            </c:extLst>
          </c:dPt>
          <c:dPt>
            <c:idx val="10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6494-4F8B-A2E3-6F82DE69637C}"/>
              </c:ext>
            </c:extLst>
          </c:dPt>
          <c:dPt>
            <c:idx val="11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6494-4F8B-A2E3-6F82DE69637C}"/>
              </c:ext>
            </c:extLst>
          </c:dPt>
          <c:dPt>
            <c:idx val="12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6494-4F8B-A2E3-6F82DE69637C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6494-4F8B-A2E3-6F82DE69637C}"/>
              </c:ext>
            </c:extLst>
          </c:dPt>
          <c:dPt>
            <c:idx val="14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6494-4F8B-A2E3-6F82DE69637C}"/>
              </c:ext>
            </c:extLst>
          </c:dPt>
          <c:dPt>
            <c:idx val="15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6494-4F8B-A2E3-6F82DE69637C}"/>
              </c:ext>
            </c:extLst>
          </c:dPt>
          <c:dPt>
            <c:idx val="16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6494-4F8B-A2E3-6F82DE69637C}"/>
              </c:ext>
            </c:extLst>
          </c:dPt>
          <c:dPt>
            <c:idx val="17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6494-4F8B-A2E3-6F82DE69637C}"/>
              </c:ext>
            </c:extLst>
          </c:dPt>
          <c:dPt>
            <c:idx val="18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6494-4F8B-A2E3-6F82DE6963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'2005(H17)国調 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'2005(H17)国調 '!$D$4:$D$22</c:f>
              <c:numCache>
                <c:formatCode>#,##0_);[Red]\(#,##0\)</c:formatCode>
                <c:ptCount val="19"/>
                <c:pt idx="0">
                  <c:v>2440</c:v>
                </c:pt>
                <c:pt idx="1">
                  <c:v>2629</c:v>
                </c:pt>
                <c:pt idx="2">
                  <c:v>2727</c:v>
                </c:pt>
                <c:pt idx="3">
                  <c:v>3005</c:v>
                </c:pt>
                <c:pt idx="4">
                  <c:v>2869</c:v>
                </c:pt>
                <c:pt idx="5">
                  <c:v>3280</c:v>
                </c:pt>
                <c:pt idx="6">
                  <c:v>4220</c:v>
                </c:pt>
                <c:pt idx="7">
                  <c:v>3883</c:v>
                </c:pt>
                <c:pt idx="8">
                  <c:v>3670</c:v>
                </c:pt>
                <c:pt idx="9">
                  <c:v>3471</c:v>
                </c:pt>
                <c:pt idx="10">
                  <c:v>4027</c:v>
                </c:pt>
                <c:pt idx="11">
                  <c:v>4742</c:v>
                </c:pt>
                <c:pt idx="12">
                  <c:v>4109</c:v>
                </c:pt>
                <c:pt idx="13">
                  <c:v>3464</c:v>
                </c:pt>
                <c:pt idx="14">
                  <c:v>2977</c:v>
                </c:pt>
                <c:pt idx="15">
                  <c:v>2387</c:v>
                </c:pt>
                <c:pt idx="16">
                  <c:v>1644</c:v>
                </c:pt>
                <c:pt idx="17">
                  <c:v>979</c:v>
                </c:pt>
                <c:pt idx="18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6494-4F8B-A2E3-6F82DE696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9664936"/>
        <c:axId val="379664544"/>
      </c:barChart>
      <c:catAx>
        <c:axId val="3796716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9663760"/>
        <c:crosses val="autoZero"/>
        <c:auto val="1"/>
        <c:lblAlgn val="ctr"/>
        <c:lblOffset val="100"/>
        <c:noMultiLvlLbl val="0"/>
      </c:catAx>
      <c:valAx>
        <c:axId val="379663760"/>
        <c:scaling>
          <c:orientation val="maxMin"/>
          <c:max val="6000"/>
          <c:min val="-8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" sourceLinked="0"/>
        <c:majorTickMark val="none"/>
        <c:minorTickMark val="none"/>
        <c:tickLblPos val="nextTo"/>
        <c:crossAx val="379671600"/>
        <c:crosses val="autoZero"/>
        <c:crossBetween val="between"/>
      </c:valAx>
      <c:valAx>
        <c:axId val="379664544"/>
        <c:scaling>
          <c:orientation val="minMax"/>
          <c:max val="6000"/>
          <c:min val="-8000"/>
        </c:scaling>
        <c:delete val="1"/>
        <c:axPos val="t"/>
        <c:numFmt formatCode="#,##0;\ " sourceLinked="0"/>
        <c:majorTickMark val="out"/>
        <c:minorTickMark val="none"/>
        <c:tickLblPos val="nextTo"/>
        <c:crossAx val="379664936"/>
        <c:crosses val="max"/>
        <c:crossBetween val="between"/>
      </c:valAx>
      <c:catAx>
        <c:axId val="379664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9664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3545710891167E-2"/>
          <c:y val="0.23095363079615047"/>
          <c:w val="0.90056097395743417"/>
          <c:h val="0.6929825935937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'2010(H22)国調'!$C$3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8-42F8-AE69-8F95C29A4C8E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8-42F8-AE69-8F95C29A4C8E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08-42F8-AE69-8F95C29A4C8E}"/>
              </c:ext>
            </c:extLst>
          </c:dPt>
          <c:dPt>
            <c:idx val="13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08-42F8-AE69-8F95C29A4C8E}"/>
              </c:ext>
            </c:extLst>
          </c:dPt>
          <c:dPt>
            <c:idx val="14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08-42F8-AE69-8F95C29A4C8E}"/>
              </c:ext>
            </c:extLst>
          </c:dPt>
          <c:dPt>
            <c:idx val="15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08-42F8-AE69-8F95C29A4C8E}"/>
              </c:ext>
            </c:extLst>
          </c:dPt>
          <c:dPt>
            <c:idx val="16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08-42F8-AE69-8F95C29A4C8E}"/>
              </c:ext>
            </c:extLst>
          </c:dPt>
          <c:dPt>
            <c:idx val="17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608-42F8-AE69-8F95C29A4C8E}"/>
              </c:ext>
            </c:extLst>
          </c:dPt>
          <c:dPt>
            <c:idx val="18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608-42F8-AE69-8F95C29A4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'2010(H22)国調'!$B$4:$B$22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'2010(H22)国調'!$C$4:$C$22</c:f>
              <c:numCache>
                <c:formatCode>#,##0_);[Red]\(#,##0\)</c:formatCode>
                <c:ptCount val="19"/>
                <c:pt idx="0">
                  <c:v>2383</c:v>
                </c:pt>
                <c:pt idx="1">
                  <c:v>2582</c:v>
                </c:pt>
                <c:pt idx="2">
                  <c:v>2708</c:v>
                </c:pt>
                <c:pt idx="3">
                  <c:v>2780</c:v>
                </c:pt>
                <c:pt idx="4">
                  <c:v>2840</c:v>
                </c:pt>
                <c:pt idx="5">
                  <c:v>2893</c:v>
                </c:pt>
                <c:pt idx="6">
                  <c:v>3499</c:v>
                </c:pt>
                <c:pt idx="7">
                  <c:v>4318</c:v>
                </c:pt>
                <c:pt idx="8">
                  <c:v>4147</c:v>
                </c:pt>
                <c:pt idx="9">
                  <c:v>3688</c:v>
                </c:pt>
                <c:pt idx="10">
                  <c:v>3414</c:v>
                </c:pt>
                <c:pt idx="11">
                  <c:v>3961</c:v>
                </c:pt>
                <c:pt idx="12">
                  <c:v>4280</c:v>
                </c:pt>
                <c:pt idx="13">
                  <c:v>3768</c:v>
                </c:pt>
                <c:pt idx="14">
                  <c:v>3019</c:v>
                </c:pt>
                <c:pt idx="15">
                  <c:v>2214</c:v>
                </c:pt>
                <c:pt idx="16">
                  <c:v>1361</c:v>
                </c:pt>
                <c:pt idx="17">
                  <c:v>609</c:v>
                </c:pt>
                <c:pt idx="18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08-42F8-AE69-8F95C29A4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1378360"/>
        <c:axId val="411383456"/>
      </c:barChart>
      <c:barChart>
        <c:barDir val="bar"/>
        <c:grouping val="clustered"/>
        <c:varyColors val="0"/>
        <c:ser>
          <c:idx val="1"/>
          <c:order val="1"/>
          <c:tx>
            <c:strRef>
              <c:f>'2010(H22)国調'!$D$3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608-42F8-AE69-8F95C29A4C8E}"/>
              </c:ext>
            </c:extLst>
          </c:dPt>
          <c:dPt>
            <c:idx val="1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608-42F8-AE69-8F95C29A4C8E}"/>
              </c:ext>
            </c:extLst>
          </c:dPt>
          <c:dPt>
            <c:idx val="2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608-42F8-AE69-8F95C29A4C8E}"/>
              </c:ext>
            </c:extLst>
          </c:dPt>
          <c:dPt>
            <c:idx val="3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608-42F8-AE69-8F95C29A4C8E}"/>
              </c:ext>
            </c:extLst>
          </c:dPt>
          <c:dPt>
            <c:idx val="4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608-42F8-AE69-8F95C29A4C8E}"/>
              </c:ext>
            </c:extLst>
          </c:dPt>
          <c:dPt>
            <c:idx val="5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4608-42F8-AE69-8F95C29A4C8E}"/>
              </c:ext>
            </c:extLst>
          </c:dPt>
          <c:dPt>
            <c:idx val="6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4608-42F8-AE69-8F95C29A4C8E}"/>
              </c:ext>
            </c:extLst>
          </c:dPt>
          <c:dPt>
            <c:idx val="7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4608-42F8-AE69-8F95C29A4C8E}"/>
              </c:ext>
            </c:extLst>
          </c:dPt>
          <c:dPt>
            <c:idx val="8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4608-42F8-AE69-8F95C29A4C8E}"/>
              </c:ext>
            </c:extLst>
          </c:dPt>
          <c:dPt>
            <c:idx val="9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4608-42F8-AE69-8F95C29A4C8E}"/>
              </c:ext>
            </c:extLst>
          </c:dPt>
          <c:dPt>
            <c:idx val="10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4608-42F8-AE69-8F95C29A4C8E}"/>
              </c:ext>
            </c:extLst>
          </c:dPt>
          <c:dPt>
            <c:idx val="11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4608-42F8-AE69-8F95C29A4C8E}"/>
              </c:ext>
            </c:extLst>
          </c:dPt>
          <c:dPt>
            <c:idx val="12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4608-42F8-AE69-8F95C29A4C8E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4608-42F8-AE69-8F95C29A4C8E}"/>
              </c:ext>
            </c:extLst>
          </c:dPt>
          <c:dPt>
            <c:idx val="14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4608-42F8-AE69-8F95C29A4C8E}"/>
              </c:ext>
            </c:extLst>
          </c:dPt>
          <c:dPt>
            <c:idx val="15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4608-42F8-AE69-8F95C29A4C8E}"/>
              </c:ext>
            </c:extLst>
          </c:dPt>
          <c:dPt>
            <c:idx val="16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4608-42F8-AE69-8F95C29A4C8E}"/>
              </c:ext>
            </c:extLst>
          </c:dPt>
          <c:dPt>
            <c:idx val="17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4608-42F8-AE69-8F95C29A4C8E}"/>
              </c:ext>
            </c:extLst>
          </c:dPt>
          <c:dPt>
            <c:idx val="18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4608-42F8-AE69-8F95C29A4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'2010(H22)国調'!$B$4:$B$22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'2010(H22)国調'!$D$4:$D$22</c:f>
              <c:numCache>
                <c:formatCode>#,##0_);[Red]\(#,##0\)</c:formatCode>
                <c:ptCount val="19"/>
                <c:pt idx="0">
                  <c:v>2272</c:v>
                </c:pt>
                <c:pt idx="1">
                  <c:v>2494</c:v>
                </c:pt>
                <c:pt idx="2">
                  <c:v>2633</c:v>
                </c:pt>
                <c:pt idx="3">
                  <c:v>2693</c:v>
                </c:pt>
                <c:pt idx="4">
                  <c:v>2639</c:v>
                </c:pt>
                <c:pt idx="5">
                  <c:v>2634</c:v>
                </c:pt>
                <c:pt idx="6">
                  <c:v>3318</c:v>
                </c:pt>
                <c:pt idx="7">
                  <c:v>4341</c:v>
                </c:pt>
                <c:pt idx="8">
                  <c:v>3948</c:v>
                </c:pt>
                <c:pt idx="9">
                  <c:v>3599</c:v>
                </c:pt>
                <c:pt idx="10">
                  <c:v>3436</c:v>
                </c:pt>
                <c:pt idx="11">
                  <c:v>3934</c:v>
                </c:pt>
                <c:pt idx="12">
                  <c:v>4684</c:v>
                </c:pt>
                <c:pt idx="13">
                  <c:v>3972</c:v>
                </c:pt>
                <c:pt idx="14">
                  <c:v>3336</c:v>
                </c:pt>
                <c:pt idx="15">
                  <c:v>2759</c:v>
                </c:pt>
                <c:pt idx="16">
                  <c:v>2065</c:v>
                </c:pt>
                <c:pt idx="17">
                  <c:v>1304</c:v>
                </c:pt>
                <c:pt idx="18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4608-42F8-AE69-8F95C29A4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4083832"/>
        <c:axId val="411377968"/>
      </c:barChart>
      <c:catAx>
        <c:axId val="4113783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11383456"/>
        <c:crosses val="autoZero"/>
        <c:auto val="1"/>
        <c:lblAlgn val="ctr"/>
        <c:lblOffset val="100"/>
        <c:noMultiLvlLbl val="0"/>
      </c:catAx>
      <c:valAx>
        <c:axId val="411383456"/>
        <c:scaling>
          <c:orientation val="maxMin"/>
          <c:max val="6000"/>
          <c:min val="-8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" sourceLinked="0"/>
        <c:majorTickMark val="none"/>
        <c:minorTickMark val="none"/>
        <c:tickLblPos val="nextTo"/>
        <c:crossAx val="411378360"/>
        <c:crosses val="autoZero"/>
        <c:crossBetween val="between"/>
      </c:valAx>
      <c:valAx>
        <c:axId val="411377968"/>
        <c:scaling>
          <c:orientation val="minMax"/>
          <c:max val="6000"/>
          <c:min val="-8000"/>
        </c:scaling>
        <c:delete val="1"/>
        <c:axPos val="t"/>
        <c:numFmt formatCode="#,##0;\ " sourceLinked="0"/>
        <c:majorTickMark val="out"/>
        <c:minorTickMark val="none"/>
        <c:tickLblPos val="nextTo"/>
        <c:crossAx val="374083832"/>
        <c:crosses val="max"/>
        <c:crossBetween val="between"/>
      </c:valAx>
      <c:catAx>
        <c:axId val="374083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137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3545710891167E-2"/>
          <c:y val="0.23095363079615047"/>
          <c:w val="0.90056097395743417"/>
          <c:h val="0.6929825935937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'2015（H27）国調'!$C$3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A-4E65-BD1E-E1A3C38E4A6A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A-4E65-BD1E-E1A3C38E4A6A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DA-4E65-BD1E-E1A3C38E4A6A}"/>
              </c:ext>
            </c:extLst>
          </c:dPt>
          <c:dPt>
            <c:idx val="13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DA-4E65-BD1E-E1A3C38E4A6A}"/>
              </c:ext>
            </c:extLst>
          </c:dPt>
          <c:dPt>
            <c:idx val="14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DA-4E65-BD1E-E1A3C38E4A6A}"/>
              </c:ext>
            </c:extLst>
          </c:dPt>
          <c:dPt>
            <c:idx val="15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DA-4E65-BD1E-E1A3C38E4A6A}"/>
              </c:ext>
            </c:extLst>
          </c:dPt>
          <c:dPt>
            <c:idx val="16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DA-4E65-BD1E-E1A3C38E4A6A}"/>
              </c:ext>
            </c:extLst>
          </c:dPt>
          <c:dPt>
            <c:idx val="17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DA-4E65-BD1E-E1A3C38E4A6A}"/>
              </c:ext>
            </c:extLst>
          </c:dPt>
          <c:dPt>
            <c:idx val="18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DA-4E65-BD1E-E1A3C38E4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'2015（H27）国調'!$B$4:$B$22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'2015（H27）国調'!$C$4:$C$22</c:f>
              <c:numCache>
                <c:formatCode>#,##0_);[Red]\(#,##0\)</c:formatCode>
                <c:ptCount val="19"/>
                <c:pt idx="0">
                  <c:v>2217</c:v>
                </c:pt>
                <c:pt idx="1">
                  <c:v>2441</c:v>
                </c:pt>
                <c:pt idx="2">
                  <c:v>2616</c:v>
                </c:pt>
                <c:pt idx="3">
                  <c:v>2658</c:v>
                </c:pt>
                <c:pt idx="4">
                  <c:v>2430</c:v>
                </c:pt>
                <c:pt idx="5">
                  <c:v>2617</c:v>
                </c:pt>
                <c:pt idx="6">
                  <c:v>2905</c:v>
                </c:pt>
                <c:pt idx="7">
                  <c:v>3602</c:v>
                </c:pt>
                <c:pt idx="8">
                  <c:v>4304</c:v>
                </c:pt>
                <c:pt idx="9">
                  <c:v>4073</c:v>
                </c:pt>
                <c:pt idx="10">
                  <c:v>3654</c:v>
                </c:pt>
                <c:pt idx="11">
                  <c:v>3273</c:v>
                </c:pt>
                <c:pt idx="12">
                  <c:v>3780</c:v>
                </c:pt>
                <c:pt idx="13">
                  <c:v>3988</c:v>
                </c:pt>
                <c:pt idx="14">
                  <c:v>3422</c:v>
                </c:pt>
                <c:pt idx="15">
                  <c:v>2620</c:v>
                </c:pt>
                <c:pt idx="16">
                  <c:v>1708</c:v>
                </c:pt>
                <c:pt idx="17">
                  <c:v>814</c:v>
                </c:pt>
                <c:pt idx="18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0DA-4E65-BD1E-E1A3C38E4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631600"/>
        <c:axId val="329387552"/>
      </c:barChart>
      <c:barChart>
        <c:barDir val="bar"/>
        <c:grouping val="clustered"/>
        <c:varyColors val="0"/>
        <c:ser>
          <c:idx val="1"/>
          <c:order val="1"/>
          <c:tx>
            <c:strRef>
              <c:f>'2015（H27）国調'!$D$3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0DA-4E65-BD1E-E1A3C38E4A6A}"/>
              </c:ext>
            </c:extLst>
          </c:dPt>
          <c:dPt>
            <c:idx val="1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0DA-4E65-BD1E-E1A3C38E4A6A}"/>
              </c:ext>
            </c:extLst>
          </c:dPt>
          <c:dPt>
            <c:idx val="2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0DA-4E65-BD1E-E1A3C38E4A6A}"/>
              </c:ext>
            </c:extLst>
          </c:dPt>
          <c:dPt>
            <c:idx val="3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D0DA-4E65-BD1E-E1A3C38E4A6A}"/>
              </c:ext>
            </c:extLst>
          </c:dPt>
          <c:dPt>
            <c:idx val="4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0DA-4E65-BD1E-E1A3C38E4A6A}"/>
              </c:ext>
            </c:extLst>
          </c:dPt>
          <c:dPt>
            <c:idx val="5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D0DA-4E65-BD1E-E1A3C38E4A6A}"/>
              </c:ext>
            </c:extLst>
          </c:dPt>
          <c:dPt>
            <c:idx val="6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D0DA-4E65-BD1E-E1A3C38E4A6A}"/>
              </c:ext>
            </c:extLst>
          </c:dPt>
          <c:dPt>
            <c:idx val="7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D0DA-4E65-BD1E-E1A3C38E4A6A}"/>
              </c:ext>
            </c:extLst>
          </c:dPt>
          <c:dPt>
            <c:idx val="8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D0DA-4E65-BD1E-E1A3C38E4A6A}"/>
              </c:ext>
            </c:extLst>
          </c:dPt>
          <c:dPt>
            <c:idx val="9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D0DA-4E65-BD1E-E1A3C38E4A6A}"/>
              </c:ext>
            </c:extLst>
          </c:dPt>
          <c:dPt>
            <c:idx val="10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D0DA-4E65-BD1E-E1A3C38E4A6A}"/>
              </c:ext>
            </c:extLst>
          </c:dPt>
          <c:dPt>
            <c:idx val="11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D0DA-4E65-BD1E-E1A3C38E4A6A}"/>
              </c:ext>
            </c:extLst>
          </c:dPt>
          <c:dPt>
            <c:idx val="12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D0DA-4E65-BD1E-E1A3C38E4A6A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D0DA-4E65-BD1E-E1A3C38E4A6A}"/>
              </c:ext>
            </c:extLst>
          </c:dPt>
          <c:dPt>
            <c:idx val="14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D0DA-4E65-BD1E-E1A3C38E4A6A}"/>
              </c:ext>
            </c:extLst>
          </c:dPt>
          <c:dPt>
            <c:idx val="15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D0DA-4E65-BD1E-E1A3C38E4A6A}"/>
              </c:ext>
            </c:extLst>
          </c:dPt>
          <c:dPt>
            <c:idx val="16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D0DA-4E65-BD1E-E1A3C38E4A6A}"/>
              </c:ext>
            </c:extLst>
          </c:dPt>
          <c:dPt>
            <c:idx val="17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D0DA-4E65-BD1E-E1A3C38E4A6A}"/>
              </c:ext>
            </c:extLst>
          </c:dPt>
          <c:dPt>
            <c:idx val="18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D0DA-4E65-BD1E-E1A3C38E4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'2015（H27）国調'!$B$4:$B$22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'2015（H27）国調'!$D$4:$D$22</c:f>
              <c:numCache>
                <c:formatCode>#,##0_);[Red]\(#,##0\)</c:formatCode>
                <c:ptCount val="19"/>
                <c:pt idx="0">
                  <c:v>2108</c:v>
                </c:pt>
                <c:pt idx="1">
                  <c:v>2328</c:v>
                </c:pt>
                <c:pt idx="2">
                  <c:v>2507</c:v>
                </c:pt>
                <c:pt idx="3">
                  <c:v>2550</c:v>
                </c:pt>
                <c:pt idx="4">
                  <c:v>2269</c:v>
                </c:pt>
                <c:pt idx="5">
                  <c:v>2540</c:v>
                </c:pt>
                <c:pt idx="6">
                  <c:v>2721</c:v>
                </c:pt>
                <c:pt idx="7">
                  <c:v>3367</c:v>
                </c:pt>
                <c:pt idx="8">
                  <c:v>4391</c:v>
                </c:pt>
                <c:pt idx="9">
                  <c:v>3934</c:v>
                </c:pt>
                <c:pt idx="10">
                  <c:v>3535</c:v>
                </c:pt>
                <c:pt idx="11">
                  <c:v>3340</c:v>
                </c:pt>
                <c:pt idx="12">
                  <c:v>3868</c:v>
                </c:pt>
                <c:pt idx="13">
                  <c:v>4540</c:v>
                </c:pt>
                <c:pt idx="14">
                  <c:v>3833</c:v>
                </c:pt>
                <c:pt idx="15">
                  <c:v>3117</c:v>
                </c:pt>
                <c:pt idx="16">
                  <c:v>2462</c:v>
                </c:pt>
                <c:pt idx="17">
                  <c:v>1583</c:v>
                </c:pt>
                <c:pt idx="18">
                  <c:v>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D0DA-4E65-BD1E-E1A3C38E4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7391608"/>
        <c:axId val="379774000"/>
      </c:barChart>
      <c:catAx>
        <c:axId val="4206316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9387552"/>
        <c:crosses val="autoZero"/>
        <c:auto val="1"/>
        <c:lblAlgn val="ctr"/>
        <c:lblOffset val="100"/>
        <c:noMultiLvlLbl val="0"/>
      </c:catAx>
      <c:valAx>
        <c:axId val="329387552"/>
        <c:scaling>
          <c:orientation val="maxMin"/>
          <c:max val="6000"/>
          <c:min val="-8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" sourceLinked="0"/>
        <c:majorTickMark val="none"/>
        <c:minorTickMark val="none"/>
        <c:tickLblPos val="nextTo"/>
        <c:crossAx val="420631600"/>
        <c:crosses val="autoZero"/>
        <c:crossBetween val="between"/>
      </c:valAx>
      <c:valAx>
        <c:axId val="379774000"/>
        <c:scaling>
          <c:orientation val="minMax"/>
          <c:max val="6000"/>
          <c:min val="-8000"/>
        </c:scaling>
        <c:delete val="1"/>
        <c:axPos val="t"/>
        <c:numFmt formatCode="#,##0;\ " sourceLinked="0"/>
        <c:majorTickMark val="out"/>
        <c:minorTickMark val="none"/>
        <c:tickLblPos val="nextTo"/>
        <c:crossAx val="427391608"/>
        <c:crosses val="max"/>
        <c:crossBetween val="between"/>
      </c:valAx>
      <c:catAx>
        <c:axId val="427391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9774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3545710891167E-2"/>
          <c:y val="0.23095363079615047"/>
          <c:w val="0.90056097395743417"/>
          <c:h val="0.6929825935937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'2015（H27）国調'!$C$3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A-4E65-BD1E-E1A3C38E4A6A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A-4E65-BD1E-E1A3C38E4A6A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alpha val="50196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DA-4E65-BD1E-E1A3C38E4A6A}"/>
              </c:ext>
            </c:extLst>
          </c:dPt>
          <c:dPt>
            <c:idx val="13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DA-4E65-BD1E-E1A3C38E4A6A}"/>
              </c:ext>
            </c:extLst>
          </c:dPt>
          <c:dPt>
            <c:idx val="14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DA-4E65-BD1E-E1A3C38E4A6A}"/>
              </c:ext>
            </c:extLst>
          </c:dPt>
          <c:dPt>
            <c:idx val="15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DA-4E65-BD1E-E1A3C38E4A6A}"/>
              </c:ext>
            </c:extLst>
          </c:dPt>
          <c:dPt>
            <c:idx val="16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DA-4E65-BD1E-E1A3C38E4A6A}"/>
              </c:ext>
            </c:extLst>
          </c:dPt>
          <c:dPt>
            <c:idx val="17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DA-4E65-BD1E-E1A3C38E4A6A}"/>
              </c:ext>
            </c:extLst>
          </c:dPt>
          <c:dPt>
            <c:idx val="18"/>
            <c:invertIfNegative val="0"/>
            <c:bubble3D val="0"/>
            <c:spPr>
              <a:solidFill>
                <a:srgbClr val="2A6BA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DA-4E65-BD1E-E1A3C38E4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'2015（H27）国調'!$B$4:$B$22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'2015（H27）国調'!$C$4:$C$22</c:f>
              <c:numCache>
                <c:formatCode>#,##0_);[Red]\(#,##0\)</c:formatCode>
                <c:ptCount val="19"/>
                <c:pt idx="0">
                  <c:v>1851</c:v>
                </c:pt>
                <c:pt idx="1">
                  <c:v>2326</c:v>
                </c:pt>
                <c:pt idx="2">
                  <c:v>2488</c:v>
                </c:pt>
                <c:pt idx="3">
                  <c:v>2553</c:v>
                </c:pt>
                <c:pt idx="4">
                  <c:v>2215</c:v>
                </c:pt>
                <c:pt idx="5">
                  <c:v>2263</c:v>
                </c:pt>
                <c:pt idx="6">
                  <c:v>2627</c:v>
                </c:pt>
                <c:pt idx="7">
                  <c:v>2938</c:v>
                </c:pt>
                <c:pt idx="8">
                  <c:v>3653</c:v>
                </c:pt>
                <c:pt idx="9">
                  <c:v>4305</c:v>
                </c:pt>
                <c:pt idx="10">
                  <c:v>3960</c:v>
                </c:pt>
                <c:pt idx="11">
                  <c:v>3523</c:v>
                </c:pt>
                <c:pt idx="12">
                  <c:v>3115</c:v>
                </c:pt>
                <c:pt idx="13">
                  <c:v>3521</c:v>
                </c:pt>
                <c:pt idx="14">
                  <c:v>3714</c:v>
                </c:pt>
                <c:pt idx="15">
                  <c:v>2995</c:v>
                </c:pt>
                <c:pt idx="16">
                  <c:v>2100</c:v>
                </c:pt>
                <c:pt idx="17">
                  <c:v>1125</c:v>
                </c:pt>
                <c:pt idx="18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0DA-4E65-BD1E-E1A3C38E4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631600"/>
        <c:axId val="329387552"/>
      </c:barChart>
      <c:barChart>
        <c:barDir val="bar"/>
        <c:grouping val="clustered"/>
        <c:varyColors val="0"/>
        <c:ser>
          <c:idx val="1"/>
          <c:order val="1"/>
          <c:tx>
            <c:strRef>
              <c:f>'2015（H27）国調'!$D$3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0DA-4E65-BD1E-E1A3C38E4A6A}"/>
              </c:ext>
            </c:extLst>
          </c:dPt>
          <c:dPt>
            <c:idx val="1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0DA-4E65-BD1E-E1A3C38E4A6A}"/>
              </c:ext>
            </c:extLst>
          </c:dPt>
          <c:dPt>
            <c:idx val="2"/>
            <c:invertIfNegative val="0"/>
            <c:bubble3D val="0"/>
            <c:spPr>
              <a:solidFill>
                <a:srgbClr val="F2687C">
                  <a:alpha val="5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0DA-4E65-BD1E-E1A3C38E4A6A}"/>
              </c:ext>
            </c:extLst>
          </c:dPt>
          <c:dPt>
            <c:idx val="3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D0DA-4E65-BD1E-E1A3C38E4A6A}"/>
              </c:ext>
            </c:extLst>
          </c:dPt>
          <c:dPt>
            <c:idx val="4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0DA-4E65-BD1E-E1A3C38E4A6A}"/>
              </c:ext>
            </c:extLst>
          </c:dPt>
          <c:dPt>
            <c:idx val="5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D0DA-4E65-BD1E-E1A3C38E4A6A}"/>
              </c:ext>
            </c:extLst>
          </c:dPt>
          <c:dPt>
            <c:idx val="6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D0DA-4E65-BD1E-E1A3C38E4A6A}"/>
              </c:ext>
            </c:extLst>
          </c:dPt>
          <c:dPt>
            <c:idx val="7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D0DA-4E65-BD1E-E1A3C38E4A6A}"/>
              </c:ext>
            </c:extLst>
          </c:dPt>
          <c:dPt>
            <c:idx val="8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D0DA-4E65-BD1E-E1A3C38E4A6A}"/>
              </c:ext>
            </c:extLst>
          </c:dPt>
          <c:dPt>
            <c:idx val="9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D0DA-4E65-BD1E-E1A3C38E4A6A}"/>
              </c:ext>
            </c:extLst>
          </c:dPt>
          <c:dPt>
            <c:idx val="10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D0DA-4E65-BD1E-E1A3C38E4A6A}"/>
              </c:ext>
            </c:extLst>
          </c:dPt>
          <c:dPt>
            <c:idx val="11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D0DA-4E65-BD1E-E1A3C38E4A6A}"/>
              </c:ext>
            </c:extLst>
          </c:dPt>
          <c:dPt>
            <c:idx val="12"/>
            <c:invertIfNegative val="0"/>
            <c:bubble3D val="0"/>
            <c:spPr>
              <a:solidFill>
                <a:srgbClr val="F2687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D0DA-4E65-BD1E-E1A3C38E4A6A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D0DA-4E65-BD1E-E1A3C38E4A6A}"/>
              </c:ext>
            </c:extLst>
          </c:dPt>
          <c:dPt>
            <c:idx val="14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D0DA-4E65-BD1E-E1A3C38E4A6A}"/>
              </c:ext>
            </c:extLst>
          </c:dPt>
          <c:dPt>
            <c:idx val="15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D0DA-4E65-BD1E-E1A3C38E4A6A}"/>
              </c:ext>
            </c:extLst>
          </c:dPt>
          <c:dPt>
            <c:idx val="16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D0DA-4E65-BD1E-E1A3C38E4A6A}"/>
              </c:ext>
            </c:extLst>
          </c:dPt>
          <c:dPt>
            <c:idx val="17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D0DA-4E65-BD1E-E1A3C38E4A6A}"/>
              </c:ext>
            </c:extLst>
          </c:dPt>
          <c:dPt>
            <c:idx val="18"/>
            <c:invertIfNegative val="0"/>
            <c:bubble3D val="0"/>
            <c:spPr>
              <a:solidFill>
                <a:srgbClr val="EC244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D0DA-4E65-BD1E-E1A3C38E4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'2015（H27）国調'!$B$4:$B$22</c:f>
              <c:strCache>
                <c:ptCount val="19"/>
                <c:pt idx="0">
                  <c:v>0～4歳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85～89歳</c:v>
                </c:pt>
                <c:pt idx="18">
                  <c:v>90歳～</c:v>
                </c:pt>
              </c:strCache>
            </c:strRef>
          </c:cat>
          <c:val>
            <c:numRef>
              <c:f>'2015（H27）国調'!$D$4:$D$22</c:f>
              <c:numCache>
                <c:formatCode>#,##0_);[Red]\(#,##0\)</c:formatCode>
                <c:ptCount val="19"/>
                <c:pt idx="0">
                  <c:v>1810</c:v>
                </c:pt>
                <c:pt idx="1">
                  <c:v>2172</c:v>
                </c:pt>
                <c:pt idx="2">
                  <c:v>2407</c:v>
                </c:pt>
                <c:pt idx="3">
                  <c:v>2456</c:v>
                </c:pt>
                <c:pt idx="4">
                  <c:v>2103</c:v>
                </c:pt>
                <c:pt idx="5">
                  <c:v>2169</c:v>
                </c:pt>
                <c:pt idx="6">
                  <c:v>2488</c:v>
                </c:pt>
                <c:pt idx="7">
                  <c:v>2770</c:v>
                </c:pt>
                <c:pt idx="8">
                  <c:v>3474</c:v>
                </c:pt>
                <c:pt idx="9">
                  <c:v>4369</c:v>
                </c:pt>
                <c:pt idx="10">
                  <c:v>3859</c:v>
                </c:pt>
                <c:pt idx="11">
                  <c:v>3472</c:v>
                </c:pt>
                <c:pt idx="12">
                  <c:v>3270</c:v>
                </c:pt>
                <c:pt idx="13">
                  <c:v>3746</c:v>
                </c:pt>
                <c:pt idx="14">
                  <c:v>4369</c:v>
                </c:pt>
                <c:pt idx="15">
                  <c:v>3592</c:v>
                </c:pt>
                <c:pt idx="16">
                  <c:v>2777</c:v>
                </c:pt>
                <c:pt idx="17">
                  <c:v>1927</c:v>
                </c:pt>
                <c:pt idx="18">
                  <c:v>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D0DA-4E65-BD1E-E1A3C38E4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7391608"/>
        <c:axId val="379774000"/>
      </c:barChart>
      <c:catAx>
        <c:axId val="4206316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9387552"/>
        <c:crosses val="autoZero"/>
        <c:auto val="1"/>
        <c:lblAlgn val="ctr"/>
        <c:lblOffset val="100"/>
        <c:noMultiLvlLbl val="0"/>
      </c:catAx>
      <c:valAx>
        <c:axId val="329387552"/>
        <c:scaling>
          <c:orientation val="maxMin"/>
          <c:max val="6000"/>
          <c:min val="-8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" sourceLinked="0"/>
        <c:majorTickMark val="none"/>
        <c:minorTickMark val="none"/>
        <c:tickLblPos val="nextTo"/>
        <c:crossAx val="420631600"/>
        <c:crosses val="autoZero"/>
        <c:crossBetween val="between"/>
      </c:valAx>
      <c:valAx>
        <c:axId val="379774000"/>
        <c:scaling>
          <c:orientation val="minMax"/>
          <c:max val="6000"/>
          <c:min val="-8000"/>
        </c:scaling>
        <c:delete val="1"/>
        <c:axPos val="t"/>
        <c:numFmt formatCode="#,##0;\ " sourceLinked="0"/>
        <c:majorTickMark val="out"/>
        <c:minorTickMark val="none"/>
        <c:tickLblPos val="nextTo"/>
        <c:crossAx val="427391608"/>
        <c:crosses val="max"/>
        <c:crossBetween val="between"/>
      </c:valAx>
      <c:catAx>
        <c:axId val="427391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9774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9646614069691"/>
          <c:y val="0.16223003472222219"/>
          <c:w val="0.50579142011834322"/>
          <c:h val="0.66780273437500004"/>
        </c:manualLayout>
      </c:layout>
      <c:pieChart>
        <c:varyColors val="1"/>
        <c:ser>
          <c:idx val="0"/>
          <c:order val="0"/>
          <c:tx>
            <c:strRef>
              <c:f>'転入（20～39歳）'!$B$1</c:f>
              <c:strCache>
                <c:ptCount val="1"/>
                <c:pt idx="0">
                  <c:v>転入者数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B0-45BD-8C0A-C9D64D721A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B0-45BD-8C0A-C9D64D721A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B0-45BD-8C0A-C9D64D721A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B0-45BD-8C0A-C9D64D721A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B0-45BD-8C0A-C9D64D721A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B0-45BD-8C0A-C9D64D721A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B0-45BD-8C0A-C9D64D721A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B0-45BD-8C0A-C9D64D721A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B0-45BD-8C0A-C9D64D721A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B0-45BD-8C0A-C9D64D721A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B0-45BD-8C0A-C9D64D721A07}"/>
              </c:ext>
            </c:extLst>
          </c:dPt>
          <c:dLbls>
            <c:dLbl>
              <c:idx val="4"/>
              <c:layout>
                <c:manualLayout>
                  <c:x val="2.0874506903353057E-2"/>
                  <c:y val="-3.7207031249999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6397107166334"/>
                      <c:h val="0.124822699652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1B0-45BD-8C0A-C9D64D721A07}"/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2472057856673"/>
                      <c:h val="9.1639539930555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1B0-45BD-8C0A-C9D64D721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'転入（20～39歳）'!$A$2:$A$12</c:f>
              <c:strCache>
                <c:ptCount val="11"/>
                <c:pt idx="0">
                  <c:v>沼津市</c:v>
                </c:pt>
                <c:pt idx="1">
                  <c:v>静岡市</c:v>
                </c:pt>
                <c:pt idx="2">
                  <c:v>長泉町</c:v>
                </c:pt>
                <c:pt idx="3">
                  <c:v>函南町</c:v>
                </c:pt>
                <c:pt idx="4">
                  <c:v>伊豆の国市</c:v>
                </c:pt>
                <c:pt idx="5">
                  <c:v>裾野市</c:v>
                </c:pt>
                <c:pt idx="6">
                  <c:v>清水町</c:v>
                </c:pt>
                <c:pt idx="7">
                  <c:v>富士市</c:v>
                </c:pt>
                <c:pt idx="8">
                  <c:v>浜松市</c:v>
                </c:pt>
                <c:pt idx="9">
                  <c:v>御殿場市</c:v>
                </c:pt>
                <c:pt idx="10">
                  <c:v>その他</c:v>
                </c:pt>
              </c:strCache>
            </c:strRef>
          </c:cat>
          <c:val>
            <c:numRef>
              <c:f>'転入（20～39歳）'!$B$2:$B$12</c:f>
              <c:numCache>
                <c:formatCode>#,##0_);[Red]\(#,##0\)</c:formatCode>
                <c:ptCount val="11"/>
                <c:pt idx="0">
                  <c:v>542</c:v>
                </c:pt>
                <c:pt idx="1">
                  <c:v>327</c:v>
                </c:pt>
                <c:pt idx="2">
                  <c:v>319</c:v>
                </c:pt>
                <c:pt idx="3">
                  <c:v>301</c:v>
                </c:pt>
                <c:pt idx="4">
                  <c:v>242</c:v>
                </c:pt>
                <c:pt idx="5">
                  <c:v>233</c:v>
                </c:pt>
                <c:pt idx="6">
                  <c:v>212</c:v>
                </c:pt>
                <c:pt idx="7">
                  <c:v>156</c:v>
                </c:pt>
                <c:pt idx="8">
                  <c:v>125</c:v>
                </c:pt>
                <c:pt idx="9">
                  <c:v>109</c:v>
                </c:pt>
                <c:pt idx="10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1B0-45BD-8C0A-C9D64D721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0.41754</cdr:x>
      <cdr:y>0.07935</cdr:y>
    </cdr:from>
    <cdr:to>
      <cdr:x>0.60598</cdr:x>
      <cdr:y>0.15168</cdr:y>
    </cdr:to>
    <cdr:pic>
      <cdr:nvPicPr>
        <cdr:cNvPr id="4" name="図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856000" y="385625"/>
          <a:ext cx="1288928" cy="35152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0.09061</cdr:x>
      <cdr:y>0.10527</cdr:y>
    </cdr:from>
    <cdr:to>
      <cdr:x>0.2082</cdr:x>
      <cdr:y>0.93165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863601" y="492660"/>
          <a:ext cx="1120877" cy="3867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9392-B577-4794-9B95-404AD62A693B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18831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7316"/>
            <a:ext cx="2918831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42E5F-A4D1-410E-8BE2-EAD2ED4DA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6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32EFA-3BF6-4342-A345-08A6CA091432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6FC91-114B-46AC-90C0-A90A3AF5C9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91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2225-333E-4ADD-A2A4-FDBB10F6412D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22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162-A7EB-43BE-8314-E763B2D0A4E2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5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BC2-AFA8-4828-8813-E14548D2E5B4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8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B0B2-8BAF-49BC-B934-A75BF8CB3C66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54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1BE6-E978-49FA-B0A3-D0343BBCB885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71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1300-D83F-413B-A949-C7898AD583FA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30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331-33D3-4BD3-9BFC-AF3E992B09F9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02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0AB3-2E96-4FA5-AC56-8D81839F9516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4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B37-4DF2-4460-8693-1CD1C7FCFE36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90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25B6-B17E-4918-AE41-D4D0787F115A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4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3892-9F9D-42A4-862A-7DEFF1B9624B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08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A6BA-49E2-4266-AB68-EE1D52CBA275}" type="datetime1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FE24-1894-4339-A630-7474083E0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1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+mj-ea"/>
              </a:rPr>
              <a:t>2020</a:t>
            </a:r>
            <a:r>
              <a:rPr lang="ja-JP" altLang="en-US" dirty="0" smtClean="0"/>
              <a:t>国勢調査</a:t>
            </a:r>
            <a:endParaRPr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732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三島市の結果について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pPr algn="r"/>
            <a:r>
              <a:rPr kumimoji="1" lang="ja-JP" altLang="en-US" dirty="0" smtClean="0"/>
              <a:t>企画戦略部政策企画課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49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男女別年齢別転入率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2" y="1762098"/>
            <a:ext cx="3493116" cy="46154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38" y="1752831"/>
            <a:ext cx="7636713" cy="459015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477478" y="1769759"/>
            <a:ext cx="2079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国外からの転入者含む</a:t>
            </a:r>
            <a:endParaRPr kumimoji="1" lang="ja-JP" altLang="en-US" sz="1400" dirty="0"/>
          </a:p>
        </p:txBody>
      </p:sp>
      <p:sp>
        <p:nvSpPr>
          <p:cNvPr id="7" name="円/楕円 6"/>
          <p:cNvSpPr/>
          <p:nvPr/>
        </p:nvSpPr>
        <p:spPr>
          <a:xfrm>
            <a:off x="5967482" y="1923647"/>
            <a:ext cx="1814052" cy="176980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5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男女別年齢別転出率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83012"/>
            <a:ext cx="3467100" cy="45810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84" y="1783012"/>
            <a:ext cx="7621561" cy="4581045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5892650" y="1817918"/>
            <a:ext cx="2044850" cy="200941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75877" y="1783011"/>
            <a:ext cx="2079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国外への転出者含めず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935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男女別年齢別純移動人口（転入者数－転出者数）全体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3" y="1894269"/>
            <a:ext cx="4845805" cy="42783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38" y="1894270"/>
            <a:ext cx="7162162" cy="4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男女別年齢別純移動人口（転入者数－転出者数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）男性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" y="1899740"/>
            <a:ext cx="4833784" cy="42676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953" y="1892388"/>
            <a:ext cx="7124700" cy="4282400"/>
          </a:xfrm>
          <a:prstGeom prst="rect">
            <a:avLst/>
          </a:prstGeom>
        </p:spPr>
      </p:pic>
      <p:sp>
        <p:nvSpPr>
          <p:cNvPr id="11" name="円/楕円 8"/>
          <p:cNvSpPr/>
          <p:nvPr/>
        </p:nvSpPr>
        <p:spPr>
          <a:xfrm>
            <a:off x="6526571" y="3930881"/>
            <a:ext cx="1032388" cy="89965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9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男女別年齢別純移動人口（転入者数－転出者数）女性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2" y="1903643"/>
            <a:ext cx="4896237" cy="43228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69" y="1903643"/>
            <a:ext cx="7169931" cy="4309587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6705600" y="3740936"/>
            <a:ext cx="1032388" cy="89965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1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転入元市区町村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2" y="1769706"/>
            <a:ext cx="2827768" cy="464553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118" y="1766729"/>
            <a:ext cx="8935982" cy="46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転出先市区町村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8157"/>
            <a:ext cx="2840016" cy="46656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38" y="1783425"/>
            <a:ext cx="7208762" cy="46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372584"/>
              </p:ext>
            </p:extLst>
          </p:nvPr>
        </p:nvGraphicFramePr>
        <p:xfrm>
          <a:off x="6084000" y="1800000"/>
          <a:ext cx="608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転入転出が激しい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９歳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の転入元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531502"/>
              </p:ext>
            </p:extLst>
          </p:nvPr>
        </p:nvGraphicFramePr>
        <p:xfrm>
          <a:off x="0" y="1800000"/>
          <a:ext cx="608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375502" y="5917223"/>
            <a:ext cx="15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県内転入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60445" y="5919271"/>
            <a:ext cx="136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都道府県別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60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転入転出が激しい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９歳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の転出先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558085"/>
              </p:ext>
            </p:extLst>
          </p:nvPr>
        </p:nvGraphicFramePr>
        <p:xfrm>
          <a:off x="0" y="1800000"/>
          <a:ext cx="6048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308237"/>
              </p:ext>
            </p:extLst>
          </p:nvPr>
        </p:nvGraphicFramePr>
        <p:xfrm>
          <a:off x="6048000" y="1800000"/>
          <a:ext cx="6120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2360445" y="5919271"/>
            <a:ext cx="136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都道府県別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75502" y="5917223"/>
            <a:ext cx="15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県内転出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5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転出超過が顕著な１５～２４歳の転出先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96025"/>
              </p:ext>
            </p:extLst>
          </p:nvPr>
        </p:nvGraphicFramePr>
        <p:xfrm>
          <a:off x="0" y="1800000"/>
          <a:ext cx="6048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243545"/>
              </p:ext>
            </p:extLst>
          </p:nvPr>
        </p:nvGraphicFramePr>
        <p:xfrm>
          <a:off x="6096000" y="1815819"/>
          <a:ext cx="6120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360445" y="5919271"/>
            <a:ext cx="136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都道府県別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75502" y="5917223"/>
            <a:ext cx="15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県内転出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81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年齢別人口の推移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719919"/>
              </p:ext>
            </p:extLst>
          </p:nvPr>
        </p:nvGraphicFramePr>
        <p:xfrm>
          <a:off x="1636383" y="1832899"/>
          <a:ext cx="8436634" cy="470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近隣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自治体の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状況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20086" y="5854287"/>
            <a:ext cx="907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長泉町以外の市町は、人口減少の傾向が続いている。</a:t>
            </a:r>
            <a:endParaRPr lang="ja-JP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981201" y="1984120"/>
            <a:ext cx="1120877" cy="3392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664125"/>
              </p:ext>
            </p:extLst>
          </p:nvPr>
        </p:nvGraphicFramePr>
        <p:xfrm>
          <a:off x="1162493" y="1743091"/>
          <a:ext cx="9867014" cy="405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9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近隣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自治体の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状況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74726"/>
              </p:ext>
            </p:extLst>
          </p:nvPr>
        </p:nvGraphicFramePr>
        <p:xfrm>
          <a:off x="1330271" y="1743819"/>
          <a:ext cx="9531457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6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151160" y="4045745"/>
            <a:ext cx="7924800" cy="1687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2020</a:t>
            </a:r>
            <a:r>
              <a:rPr lang="ja-JP" altLang="en-US" sz="1800" dirty="0" smtClean="0"/>
              <a:t>国勢調査</a:t>
            </a:r>
            <a:endParaRPr lang="en-US" altLang="ja-JP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三島市の結果について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三島市</a:t>
            </a:r>
            <a:r>
              <a:rPr lang="ja-JP" altLang="en-US" sz="1800" dirty="0"/>
              <a:t>企画</a:t>
            </a:r>
            <a:r>
              <a:rPr lang="ja-JP" altLang="en-US" sz="1800" dirty="0" smtClean="0"/>
              <a:t>戦略部政策企画課　　 電話</a:t>
            </a:r>
            <a:r>
              <a:rPr lang="ja-JP" altLang="en-US" sz="1800" dirty="0"/>
              <a:t>　</a:t>
            </a:r>
            <a:r>
              <a:rPr lang="en-US" altLang="ja-JP" sz="1800" dirty="0" smtClean="0"/>
              <a:t>055-983-2616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三島市公式ホームページ　</a:t>
            </a:r>
            <a:r>
              <a:rPr lang="en-US" altLang="ja-JP" sz="1800" dirty="0"/>
              <a:t>	</a:t>
            </a:r>
            <a:r>
              <a:rPr lang="ja-JP" altLang="en-US" sz="1800" dirty="0" smtClean="0"/>
              <a:t>　　　　</a:t>
            </a:r>
            <a:r>
              <a:rPr lang="en-US" altLang="ja-JP" sz="1800" smtClean="0"/>
              <a:t>https://</a:t>
            </a:r>
            <a:r>
              <a:rPr lang="en-US" altLang="ja-JP" sz="1800" dirty="0"/>
              <a:t>www.city.mishima.shizuoka.jp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三島市公式</a:t>
            </a:r>
            <a:r>
              <a:rPr lang="en-US" altLang="ja-JP" sz="1800" dirty="0" err="1"/>
              <a:t>facebook</a:t>
            </a:r>
            <a:r>
              <a:rPr lang="en-US" altLang="ja-JP" sz="1800" dirty="0"/>
              <a:t>	</a:t>
            </a:r>
            <a:r>
              <a:rPr lang="ja-JP" altLang="en-US" sz="1800" dirty="0" smtClean="0"/>
              <a:t>　　　　</a:t>
            </a:r>
            <a:r>
              <a:rPr lang="en-US" altLang="ja-JP" sz="1800" dirty="0" smtClean="0"/>
              <a:t>https</a:t>
            </a:r>
            <a:r>
              <a:rPr lang="en-US" altLang="ja-JP" sz="1800" dirty="0"/>
              <a:t>://www.facebook.com/mishimacity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pic>
        <p:nvPicPr>
          <p:cNvPr id="19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5" y="1942308"/>
            <a:ext cx="1349829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男女別年齢別人口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1990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46278"/>
              </p:ext>
            </p:extLst>
          </p:nvPr>
        </p:nvGraphicFramePr>
        <p:xfrm>
          <a:off x="3240000" y="1440000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図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80000"/>
            <a:ext cx="2520000" cy="432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62632" y="2142232"/>
            <a:ext cx="68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6,000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　　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6,000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815"/>
            <a:ext cx="1288928" cy="35152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9891746" y="2584946"/>
            <a:ext cx="2154142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老年人口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65</a:t>
            </a:r>
            <a:r>
              <a:rPr lang="ja-JP" altLang="en-US" b="1" dirty="0">
                <a:solidFill>
                  <a:srgbClr val="FF0000"/>
                </a:solidFill>
              </a:rPr>
              <a:t>歳以上）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891745" y="3983916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生産年齢</a:t>
            </a:r>
            <a:r>
              <a:rPr kumimoji="1" lang="ja-JP" altLang="en-US" b="1" dirty="0">
                <a:solidFill>
                  <a:srgbClr val="FF0000"/>
                </a:solidFill>
              </a:rPr>
              <a:t>人口 </a:t>
            </a:r>
            <a:r>
              <a:rPr lang="en-US" altLang="ja-JP" b="1" dirty="0" smtClean="0">
                <a:solidFill>
                  <a:srgbClr val="FF0000"/>
                </a:solidFill>
              </a:rPr>
              <a:t>7</a:t>
            </a:r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64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40C1761-3E4F-4FB5-8559-AC9B05100FB2}"/>
              </a:ext>
            </a:extLst>
          </p:cNvPr>
          <p:cNvSpPr/>
          <p:nvPr/>
        </p:nvSpPr>
        <p:spPr>
          <a:xfrm>
            <a:off x="9891746" y="5413675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年少</a:t>
            </a:r>
            <a:r>
              <a:rPr kumimoji="1" lang="ja-JP" altLang="en-US" b="1" dirty="0">
                <a:solidFill>
                  <a:srgbClr val="FF0000"/>
                </a:solidFill>
              </a:rPr>
              <a:t>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19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14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男女別年齢別人口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1995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80000"/>
            <a:ext cx="2520000" cy="4320000"/>
          </a:xfrm>
          <a:prstGeom prst="rect">
            <a:avLst/>
          </a:prstGeom>
        </p:spPr>
      </p:pic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425371"/>
              </p:ext>
            </p:extLst>
          </p:nvPr>
        </p:nvGraphicFramePr>
        <p:xfrm>
          <a:off x="3240000" y="1440000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362632" y="2142232"/>
            <a:ext cx="68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6,000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　　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6,000</a:t>
            </a:r>
            <a:endParaRPr kumimoji="1"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891746" y="2584946"/>
            <a:ext cx="2154142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老年人口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</a:t>
            </a:r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65</a:t>
            </a:r>
            <a:r>
              <a:rPr lang="ja-JP" altLang="en-US" b="1" dirty="0">
                <a:solidFill>
                  <a:srgbClr val="FF0000"/>
                </a:solidFill>
              </a:rPr>
              <a:t>歳以上）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891745" y="3983916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生産年齢</a:t>
            </a:r>
            <a:r>
              <a:rPr kumimoji="1" lang="ja-JP" altLang="en-US" b="1" dirty="0">
                <a:solidFill>
                  <a:srgbClr val="FF0000"/>
                </a:solidFill>
              </a:rPr>
              <a:t>人口 </a:t>
            </a:r>
            <a:r>
              <a:rPr lang="en-US" altLang="ja-JP" b="1" dirty="0" smtClean="0">
                <a:solidFill>
                  <a:srgbClr val="FF0000"/>
                </a:solidFill>
              </a:rPr>
              <a:t>7</a:t>
            </a:r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64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40C1761-3E4F-4FB5-8559-AC9B05100FB2}"/>
              </a:ext>
            </a:extLst>
          </p:cNvPr>
          <p:cNvSpPr/>
          <p:nvPr/>
        </p:nvSpPr>
        <p:spPr>
          <a:xfrm>
            <a:off x="9891746" y="5413675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年少</a:t>
            </a:r>
            <a:r>
              <a:rPr kumimoji="1" lang="ja-JP" altLang="en-US" b="1" dirty="0">
                <a:solidFill>
                  <a:srgbClr val="FF0000"/>
                </a:solidFill>
              </a:rPr>
              <a:t>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17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14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男女別年齢別人口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H12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80000"/>
            <a:ext cx="2520000" cy="4320000"/>
          </a:xfrm>
          <a:prstGeom prst="rect">
            <a:avLst/>
          </a:prstGeom>
        </p:spPr>
      </p:pic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96550"/>
              </p:ext>
            </p:extLst>
          </p:nvPr>
        </p:nvGraphicFramePr>
        <p:xfrm>
          <a:off x="3240000" y="1440000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362632" y="2142232"/>
            <a:ext cx="68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6,000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　　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6,000</a:t>
            </a:r>
            <a:endParaRPr kumimoji="1" lang="ja-JP" altLang="en-US" sz="1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815"/>
            <a:ext cx="1288928" cy="35152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9891746" y="2584946"/>
            <a:ext cx="2154142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老年人口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</a:t>
            </a:r>
            <a:r>
              <a:rPr lang="en-US" altLang="ja-JP" b="1" dirty="0">
                <a:solidFill>
                  <a:srgbClr val="FF0000"/>
                </a:solidFill>
              </a:rPr>
              <a:t>6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65</a:t>
            </a:r>
            <a:r>
              <a:rPr lang="ja-JP" altLang="en-US" b="1" dirty="0">
                <a:solidFill>
                  <a:srgbClr val="FF0000"/>
                </a:solidFill>
              </a:rPr>
              <a:t>歳以上）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891745" y="3983916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生産年齢</a:t>
            </a:r>
            <a:r>
              <a:rPr kumimoji="1" lang="ja-JP" altLang="en-US" b="1" dirty="0">
                <a:solidFill>
                  <a:srgbClr val="FF0000"/>
                </a:solidFill>
              </a:rPr>
              <a:t>人口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69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64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40C1761-3E4F-4FB5-8559-AC9B05100FB2}"/>
              </a:ext>
            </a:extLst>
          </p:cNvPr>
          <p:cNvSpPr/>
          <p:nvPr/>
        </p:nvSpPr>
        <p:spPr>
          <a:xfrm>
            <a:off x="9891746" y="5413675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年少</a:t>
            </a:r>
            <a:r>
              <a:rPr kumimoji="1" lang="ja-JP" altLang="en-US" b="1" dirty="0">
                <a:solidFill>
                  <a:srgbClr val="FF0000"/>
                </a:solidFill>
              </a:rPr>
              <a:t>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15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14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男女別年齢別人口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2005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H17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80000"/>
            <a:ext cx="2520000" cy="4320000"/>
          </a:xfrm>
          <a:prstGeom prst="rect">
            <a:avLst/>
          </a:prstGeom>
        </p:spPr>
      </p:pic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88630"/>
              </p:ext>
            </p:extLst>
          </p:nvPr>
        </p:nvGraphicFramePr>
        <p:xfrm>
          <a:off x="3240000" y="1440000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362632" y="2142232"/>
            <a:ext cx="68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6,000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　　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6,000</a:t>
            </a:r>
            <a:endParaRPr kumimoji="1" lang="ja-JP" altLang="en-US" sz="1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815"/>
            <a:ext cx="1288928" cy="35152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9891746" y="2584946"/>
            <a:ext cx="2154142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老年人口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</a:t>
            </a:r>
            <a:r>
              <a:rPr lang="en-US" altLang="ja-JP" b="1" dirty="0">
                <a:solidFill>
                  <a:srgbClr val="FF0000"/>
                </a:solidFill>
              </a:rPr>
              <a:t>9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65</a:t>
            </a:r>
            <a:r>
              <a:rPr lang="ja-JP" altLang="en-US" b="1" dirty="0">
                <a:solidFill>
                  <a:srgbClr val="FF0000"/>
                </a:solidFill>
              </a:rPr>
              <a:t>歳以上）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891745" y="3983916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生産年齢</a:t>
            </a:r>
            <a:r>
              <a:rPr kumimoji="1" lang="ja-JP" altLang="en-US" b="1" dirty="0">
                <a:solidFill>
                  <a:srgbClr val="FF0000"/>
                </a:solidFill>
              </a:rPr>
              <a:t>人口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67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64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40C1761-3E4F-4FB5-8559-AC9B05100FB2}"/>
              </a:ext>
            </a:extLst>
          </p:cNvPr>
          <p:cNvSpPr/>
          <p:nvPr/>
        </p:nvSpPr>
        <p:spPr>
          <a:xfrm>
            <a:off x="9891746" y="5413675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年少</a:t>
            </a:r>
            <a:r>
              <a:rPr kumimoji="1" lang="ja-JP" altLang="en-US" b="1" dirty="0">
                <a:solidFill>
                  <a:srgbClr val="FF0000"/>
                </a:solidFill>
              </a:rPr>
              <a:t>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14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14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男女別年齢別人口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H22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80000"/>
            <a:ext cx="2520000" cy="4320000"/>
          </a:xfrm>
          <a:prstGeom prst="rect">
            <a:avLst/>
          </a:prstGeom>
        </p:spPr>
      </p:pic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03065"/>
              </p:ext>
            </p:extLst>
          </p:nvPr>
        </p:nvGraphicFramePr>
        <p:xfrm>
          <a:off x="3240000" y="1440000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362632" y="2142232"/>
            <a:ext cx="68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6,000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　　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6,000</a:t>
            </a:r>
            <a:endParaRPr kumimoji="1" lang="ja-JP" altLang="en-US" sz="1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815"/>
            <a:ext cx="1288928" cy="35152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9891746" y="2584946"/>
            <a:ext cx="2154142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老年人口　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23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65</a:t>
            </a:r>
            <a:r>
              <a:rPr lang="ja-JP" altLang="en-US" b="1" dirty="0">
                <a:solidFill>
                  <a:srgbClr val="FF0000"/>
                </a:solidFill>
              </a:rPr>
              <a:t>歳以上）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891745" y="3983916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生産年齢</a:t>
            </a:r>
            <a:r>
              <a:rPr kumimoji="1" lang="ja-JP" altLang="en-US" b="1" dirty="0">
                <a:solidFill>
                  <a:srgbClr val="FF0000"/>
                </a:solidFill>
              </a:rPr>
              <a:t>人口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64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64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40C1761-3E4F-4FB5-8559-AC9B05100FB2}"/>
              </a:ext>
            </a:extLst>
          </p:cNvPr>
          <p:cNvSpPr/>
          <p:nvPr/>
        </p:nvSpPr>
        <p:spPr>
          <a:xfrm>
            <a:off x="9891746" y="5413675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年少</a:t>
            </a:r>
            <a:r>
              <a:rPr kumimoji="1" lang="ja-JP" altLang="en-US" b="1" dirty="0">
                <a:solidFill>
                  <a:srgbClr val="FF0000"/>
                </a:solidFill>
              </a:rPr>
              <a:t>人口　</a:t>
            </a:r>
            <a:r>
              <a:rPr lang="en-US" altLang="ja-JP" b="1" dirty="0">
                <a:solidFill>
                  <a:srgbClr val="FF0000"/>
                </a:solidFill>
              </a:rPr>
              <a:t>13</a:t>
            </a:r>
            <a:r>
              <a:rPr kumimoji="1" lang="ja-JP" altLang="en-US" b="1" dirty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14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男女別年齢別人口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H27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80000"/>
            <a:ext cx="2520000" cy="4320000"/>
          </a:xfrm>
          <a:prstGeom prst="rect">
            <a:avLst/>
          </a:prstGeom>
        </p:spPr>
      </p:pic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551277"/>
              </p:ext>
            </p:extLst>
          </p:nvPr>
        </p:nvGraphicFramePr>
        <p:xfrm>
          <a:off x="3240000" y="1440000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362632" y="2142232"/>
            <a:ext cx="68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6,000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　　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6,000</a:t>
            </a:r>
            <a:endParaRPr kumimoji="1" lang="ja-JP" altLang="en-US" sz="1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815"/>
            <a:ext cx="1288928" cy="35152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9891746" y="2584946"/>
            <a:ext cx="2154142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老年人口　</a:t>
            </a:r>
            <a:r>
              <a:rPr kumimoji="1" lang="en-US" altLang="ja-JP" b="1" dirty="0">
                <a:solidFill>
                  <a:srgbClr val="FF0000"/>
                </a:solidFill>
              </a:rPr>
              <a:t>27</a:t>
            </a:r>
            <a:r>
              <a:rPr kumimoji="1" lang="ja-JP" altLang="en-US" b="1" dirty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65</a:t>
            </a:r>
            <a:r>
              <a:rPr lang="ja-JP" altLang="en-US" b="1" dirty="0">
                <a:solidFill>
                  <a:srgbClr val="FF0000"/>
                </a:solidFill>
              </a:rPr>
              <a:t>歳以上）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891745" y="3983916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生産年齢</a:t>
            </a:r>
            <a:r>
              <a:rPr kumimoji="1" lang="ja-JP" altLang="en-US" b="1" dirty="0">
                <a:solidFill>
                  <a:srgbClr val="FF0000"/>
                </a:solidFill>
              </a:rPr>
              <a:t>人口 </a:t>
            </a:r>
            <a:r>
              <a:rPr kumimoji="1" lang="en-US" altLang="ja-JP" b="1" dirty="0">
                <a:solidFill>
                  <a:srgbClr val="FF0000"/>
                </a:solidFill>
              </a:rPr>
              <a:t>60</a:t>
            </a:r>
            <a:r>
              <a:rPr kumimoji="1" lang="ja-JP" altLang="en-US" b="1" dirty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64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40C1761-3E4F-4FB5-8559-AC9B05100FB2}"/>
              </a:ext>
            </a:extLst>
          </p:cNvPr>
          <p:cNvSpPr/>
          <p:nvPr/>
        </p:nvSpPr>
        <p:spPr>
          <a:xfrm>
            <a:off x="9891746" y="5413675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年少</a:t>
            </a:r>
            <a:r>
              <a:rPr kumimoji="1" lang="ja-JP" altLang="en-US" b="1" dirty="0">
                <a:solidFill>
                  <a:srgbClr val="FF0000"/>
                </a:solidFill>
              </a:rPr>
              <a:t>人口　</a:t>
            </a:r>
            <a:r>
              <a:rPr lang="en-US" altLang="ja-JP" b="1" dirty="0">
                <a:solidFill>
                  <a:srgbClr val="FF0000"/>
                </a:solidFill>
              </a:rPr>
              <a:t>13</a:t>
            </a:r>
            <a:r>
              <a:rPr kumimoji="1" lang="ja-JP" altLang="en-US" b="1" dirty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14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16227" y="6026312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人口　</a:t>
            </a:r>
            <a:r>
              <a:rPr kumimoji="1" lang="en-US" altLang="ja-JP" dirty="0" smtClean="0"/>
              <a:t>110,046</a:t>
            </a:r>
            <a:r>
              <a:rPr kumimoji="1" lang="ja-JP" altLang="en-US" dirty="0" smtClean="0"/>
              <a:t>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77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 txBox="1">
            <a:spLocks/>
          </p:cNvSpPr>
          <p:nvPr/>
        </p:nvSpPr>
        <p:spPr bwMode="auto">
          <a:xfrm>
            <a:off x="0" y="6491287"/>
            <a:ext cx="12192000" cy="38735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Mishima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-city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4912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男女別年齢別人口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FE24-1894-4339-A630-7474083E0EB2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731918"/>
              </p:ext>
            </p:extLst>
          </p:nvPr>
        </p:nvGraphicFramePr>
        <p:xfrm>
          <a:off x="3240000" y="1440000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362632" y="2142232"/>
            <a:ext cx="68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6,000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　　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2,000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4,000</a:t>
            </a:r>
            <a:r>
              <a:rPr kumimoji="1" lang="ja-JP" altLang="en-US" sz="1400" dirty="0" smtClean="0"/>
              <a:t>　　　　</a:t>
            </a:r>
            <a:r>
              <a:rPr kumimoji="1" lang="en-US" altLang="ja-JP" sz="1400" dirty="0" smtClean="0"/>
              <a:t>6,000</a:t>
            </a:r>
            <a:endParaRPr kumimoji="1" lang="ja-JP" altLang="en-US" sz="1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815"/>
            <a:ext cx="1288928" cy="35152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9891746" y="2584946"/>
            <a:ext cx="2154142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老年人口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3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65</a:t>
            </a:r>
            <a:r>
              <a:rPr lang="ja-JP" altLang="en-US" b="1" dirty="0">
                <a:solidFill>
                  <a:srgbClr val="FF0000"/>
                </a:solidFill>
              </a:rPr>
              <a:t>歳以上）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891745" y="3983916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生産年齢</a:t>
            </a:r>
            <a:r>
              <a:rPr kumimoji="1" lang="ja-JP" altLang="en-US" b="1" dirty="0">
                <a:solidFill>
                  <a:srgbClr val="FF0000"/>
                </a:solidFill>
              </a:rPr>
              <a:t>人口 </a:t>
            </a:r>
            <a:r>
              <a:rPr lang="en-US" altLang="ja-JP" b="1" dirty="0" smtClean="0">
                <a:solidFill>
                  <a:srgbClr val="FF0000"/>
                </a:solidFill>
              </a:rPr>
              <a:t>5</a:t>
            </a:r>
            <a:r>
              <a:rPr lang="en-US" altLang="ja-JP" b="1" dirty="0">
                <a:solidFill>
                  <a:srgbClr val="FF0000"/>
                </a:solidFill>
              </a:rPr>
              <a:t>8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64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40C1761-3E4F-4FB5-8559-AC9B05100FB2}"/>
              </a:ext>
            </a:extLst>
          </p:cNvPr>
          <p:cNvSpPr/>
          <p:nvPr/>
        </p:nvSpPr>
        <p:spPr>
          <a:xfrm>
            <a:off x="9891746" y="5413675"/>
            <a:ext cx="2154141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年少</a:t>
            </a:r>
            <a:r>
              <a:rPr kumimoji="1" lang="ja-JP" altLang="en-US" b="1" dirty="0">
                <a:solidFill>
                  <a:srgbClr val="FF0000"/>
                </a:solidFill>
              </a:rPr>
              <a:t>人口　</a:t>
            </a:r>
            <a:r>
              <a:rPr lang="en-US" altLang="ja-JP" b="1" dirty="0" smtClean="0">
                <a:solidFill>
                  <a:srgbClr val="FF0000"/>
                </a:solidFill>
              </a:rPr>
              <a:t>12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％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（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lang="en-US" altLang="ja-JP" b="1" dirty="0">
                <a:solidFill>
                  <a:srgbClr val="FF0000"/>
                </a:solidFill>
              </a:rPr>
              <a:t>14</a:t>
            </a:r>
            <a:r>
              <a:rPr lang="ja-JP" altLang="en-US" b="1" dirty="0">
                <a:solidFill>
                  <a:srgbClr val="FF0000"/>
                </a:solidFill>
              </a:rPr>
              <a:t>歳）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16227" y="6026312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人口　</a:t>
            </a:r>
            <a:r>
              <a:rPr kumimoji="1" lang="en-US" altLang="ja-JP" dirty="0" smtClean="0"/>
              <a:t>107,783</a:t>
            </a:r>
            <a:r>
              <a:rPr kumimoji="1" lang="ja-JP" altLang="en-US" dirty="0" smtClean="0"/>
              <a:t>人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9" y="1775518"/>
            <a:ext cx="233371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401</Words>
  <Application>Microsoft Office PowerPoint</Application>
  <PresentationFormat>ワイド画面</PresentationFormat>
  <Paragraphs>143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年齢別人口の推移</vt:lpstr>
      <vt:lpstr>男女別年齢別人口　1990（ H 2 ）</vt:lpstr>
      <vt:lpstr>男女別年齢別人口　1995（ H 7 ）</vt:lpstr>
      <vt:lpstr>男女別年齢別人口　2000（H12）</vt:lpstr>
      <vt:lpstr>男女別年齢別人口　2005（H17）</vt:lpstr>
      <vt:lpstr>男女別年齢別人口　2010（H22）</vt:lpstr>
      <vt:lpstr>男女別年齢別人口　2015（H27）</vt:lpstr>
      <vt:lpstr>男女別年齢別人口　2020（R2）</vt:lpstr>
      <vt:lpstr>男女別年齢別転入率</vt:lpstr>
      <vt:lpstr>男女別年齢別転出率</vt:lpstr>
      <vt:lpstr>男女別年齢別純移動人口（転入者数－転出者数）全体</vt:lpstr>
      <vt:lpstr>男女別年齢別純移動人口（転入者数－転出者数）男性</vt:lpstr>
      <vt:lpstr>男女別年齢別純移動人口（転入者数－転出者数）女性</vt:lpstr>
      <vt:lpstr>転入元市区町村</vt:lpstr>
      <vt:lpstr>転出先市区町村</vt:lpstr>
      <vt:lpstr>転入転出が激しい20～3９歳の転入元</vt:lpstr>
      <vt:lpstr>転入転出が激しい20～3９歳の転出先</vt:lpstr>
      <vt:lpstr>転出超過が顕著な１５～２４歳の転出先</vt:lpstr>
      <vt:lpstr>近隣自治体の状況</vt:lpstr>
      <vt:lpstr>近隣自治体の状況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瓜島　史剛</dc:creator>
  <cp:lastModifiedBy>Administrator</cp:lastModifiedBy>
  <cp:revision>188</cp:revision>
  <cp:lastPrinted>2017-08-08T00:54:04Z</cp:lastPrinted>
  <dcterms:modified xsi:type="dcterms:W3CDTF">2022-06-03T02:40:29Z</dcterms:modified>
</cp:coreProperties>
</file>